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276" r:id="rId2"/>
    <p:sldId id="279" r:id="rId3"/>
    <p:sldId id="324" r:id="rId4"/>
    <p:sldId id="284" r:id="rId5"/>
    <p:sldId id="319" r:id="rId6"/>
    <p:sldId id="320" r:id="rId7"/>
    <p:sldId id="321" r:id="rId8"/>
    <p:sldId id="322" r:id="rId9"/>
    <p:sldId id="325" r:id="rId10"/>
    <p:sldId id="326" r:id="rId11"/>
    <p:sldId id="327" r:id="rId12"/>
    <p:sldId id="318" r:id="rId13"/>
    <p:sldId id="323" r:id="rId14"/>
    <p:sldId id="317" r:id="rId15"/>
    <p:sldId id="314" r:id="rId16"/>
    <p:sldId id="315" r:id="rId17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7913"/>
    <a:srgbClr val="F57B17"/>
    <a:srgbClr val="E86E0A"/>
    <a:srgbClr val="FF5050"/>
    <a:srgbClr val="F4C5C4"/>
    <a:srgbClr val="E8E8E8"/>
    <a:srgbClr val="E0E0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706" autoAdjust="0"/>
    <p:restoredTop sz="86420" autoAdjust="0"/>
  </p:normalViewPr>
  <p:slideViewPr>
    <p:cSldViewPr>
      <p:cViewPr varScale="1">
        <p:scale>
          <a:sx n="76" d="100"/>
          <a:sy n="76" d="100"/>
        </p:scale>
        <p:origin x="348" y="84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56" d="100"/>
          <a:sy n="56" d="100"/>
        </p:scale>
        <p:origin x="-2874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92D486-EF53-42DD-8F47-C393E102303D}" type="datetimeFigureOut">
              <a:rPr lang="en-IN" smtClean="0"/>
              <a:t>28-10-2021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261DD6-B0E0-44C7-A874-0547BE1A9C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382744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B488F7-1FAC-40D2-BB7E-BA3CE28D8950}" type="datetimeFigureOut">
              <a:rPr lang="en-US" smtClean="0"/>
              <a:pPr/>
              <a:t>10/28/2021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2D21D1-52E2-420B-B491-CFF6D7BB79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4786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67395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813002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886200"/>
            <a:ext cx="12188825" cy="2971800"/>
          </a:xfrm>
          <a:prstGeom prst="rect">
            <a:avLst/>
          </a:prstGeom>
          <a:gradFill flip="none" rotWithShape="1">
            <a:gsLst>
              <a:gs pos="100000">
                <a:schemeClr val="bg1">
                  <a:lumMod val="65000"/>
                  <a:alpha val="53000"/>
                </a:schemeClr>
              </a:gs>
              <a:gs pos="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162" y="3887117"/>
            <a:ext cx="10360501" cy="610820"/>
          </a:xfrm>
        </p:spPr>
        <p:txBody>
          <a:bodyPr/>
          <a:lstStyle>
            <a:lvl1pPr algn="ctr">
              <a:defRPr lang="en-US" sz="40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324" y="4399020"/>
            <a:ext cx="8532178" cy="764440"/>
          </a:xfrm>
        </p:spPr>
        <p:txBody>
          <a:bodyPr>
            <a:normAutofit/>
          </a:bodyPr>
          <a:lstStyle>
            <a:lvl1pPr marL="0" indent="0" algn="ctr">
              <a:buNone/>
              <a:defRPr lang="en-US" sz="2400" kern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6094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8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3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8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2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7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8D6DB-6798-42D2-B9AD-FC6F1C72FC30}" type="datetimeFigureOut">
              <a:rPr lang="en-US" smtClean="0"/>
              <a:pPr/>
              <a:t>10/28/2021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DE275-BE14-4364-AEA2-5F5667C0FD4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541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10/28/2021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874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10/28/2021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4"/>
          </p:nvPr>
        </p:nvSpPr>
        <p:spPr>
          <a:xfrm>
            <a:off x="7389813" y="1196752"/>
            <a:ext cx="3960812" cy="482463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609494" indent="0">
              <a:buFontTx/>
              <a:buNone/>
              <a:defRPr sz="16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600"/>
            </a:lvl4pPr>
            <a:lvl5pPr marL="2437973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425212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10/28/2021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4"/>
          </p:nvPr>
        </p:nvSpPr>
        <p:spPr>
          <a:xfrm>
            <a:off x="609600" y="1196752"/>
            <a:ext cx="4404692" cy="482463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609494" indent="0">
              <a:buFontTx/>
              <a:buNone/>
              <a:defRPr sz="16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600"/>
            </a:lvl4pPr>
            <a:lvl5pPr marL="2437973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950771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274639"/>
            <a:ext cx="4404851" cy="1642193"/>
          </a:xfrm>
        </p:spPr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10/28/2021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4"/>
          </p:nvPr>
        </p:nvSpPr>
        <p:spPr>
          <a:xfrm>
            <a:off x="609600" y="2060848"/>
            <a:ext cx="4404692" cy="3816424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609494" indent="0">
              <a:buFontTx/>
              <a:buNone/>
              <a:defRPr sz="16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600"/>
            </a:lvl4pPr>
            <a:lvl5pPr marL="2437973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050772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10/28/2021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2494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3" y="273049"/>
            <a:ext cx="4010039" cy="1162051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5492" y="273052"/>
            <a:ext cx="6813892" cy="5853113"/>
          </a:xfrm>
        </p:spPr>
        <p:txBody>
          <a:bodyPr/>
          <a:lstStyle>
            <a:lvl1pPr>
              <a:defRPr sz="4300"/>
            </a:lvl1pPr>
            <a:lvl2pPr>
              <a:defRPr sz="3700"/>
            </a:lvl2pPr>
            <a:lvl3pPr>
              <a:defRPr sz="3200"/>
            </a:lvl3pPr>
            <a:lvl4pPr>
              <a:defRPr sz="2700"/>
            </a:lvl4pPr>
            <a:lvl5pPr>
              <a:defRPr sz="2700"/>
            </a:lvl5pPr>
            <a:lvl6pPr>
              <a:defRPr sz="2700"/>
            </a:lvl6pPr>
            <a:lvl7pPr>
              <a:defRPr sz="2700"/>
            </a:lvl7pPr>
            <a:lvl8pPr>
              <a:defRPr sz="2700"/>
            </a:lvl8pPr>
            <a:lvl9pPr>
              <a:defRPr sz="2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443" y="1435102"/>
            <a:ext cx="4010039" cy="4691063"/>
          </a:xfrm>
        </p:spPr>
        <p:txBody>
          <a:bodyPr/>
          <a:lstStyle>
            <a:lvl1pPr marL="0" indent="0">
              <a:buNone/>
              <a:defRPr sz="19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10/28/2021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0817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095" y="4800600"/>
            <a:ext cx="7313295" cy="566739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095" y="612775"/>
            <a:ext cx="7313295" cy="4114800"/>
          </a:xfrm>
        </p:spPr>
        <p:txBody>
          <a:bodyPr/>
          <a:lstStyle>
            <a:lvl1pPr marL="0" indent="0">
              <a:buNone/>
              <a:defRPr sz="4300"/>
            </a:lvl1pPr>
            <a:lvl2pPr marL="609493" indent="0">
              <a:buNone/>
              <a:defRPr sz="3700"/>
            </a:lvl2pPr>
            <a:lvl3pPr marL="1218987" indent="0">
              <a:buNone/>
              <a:defRPr sz="3200"/>
            </a:lvl3pPr>
            <a:lvl4pPr marL="1828480" indent="0">
              <a:buNone/>
              <a:defRPr sz="2700"/>
            </a:lvl4pPr>
            <a:lvl5pPr marL="2437973" indent="0">
              <a:buNone/>
              <a:defRPr sz="2700"/>
            </a:lvl5pPr>
            <a:lvl6pPr marL="3047467" indent="0">
              <a:buNone/>
              <a:defRPr sz="2700"/>
            </a:lvl6pPr>
            <a:lvl7pPr marL="3656960" indent="0">
              <a:buNone/>
              <a:defRPr sz="2700"/>
            </a:lvl7pPr>
            <a:lvl8pPr marL="4266453" indent="0">
              <a:buNone/>
              <a:defRPr sz="2700"/>
            </a:lvl8pPr>
            <a:lvl9pPr marL="4875947" indent="0">
              <a:buNone/>
              <a:defRPr sz="27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095" y="5367338"/>
            <a:ext cx="7313295" cy="804863"/>
          </a:xfrm>
        </p:spPr>
        <p:txBody>
          <a:bodyPr/>
          <a:lstStyle>
            <a:lvl1pPr marL="0" indent="0">
              <a:buNone/>
              <a:defRPr sz="19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10/28/2021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8142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10/28/2021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15806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274639"/>
            <a:ext cx="2742486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441" y="274639"/>
            <a:ext cx="802431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10/28/2021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02233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>
            <a:extLst>
              <a:ext uri="{FF2B5EF4-FFF2-40B4-BE49-F238E27FC236}">
                <a16:creationId xmlns="" xmlns:a16="http://schemas.microsoft.com/office/drawing/2014/main" id="{C1A85F3E-2CF6-9E46-AE01-96E27850575D}"/>
              </a:ext>
            </a:extLst>
          </p:cNvPr>
          <p:cNvSpPr txBox="1">
            <a:spLocks/>
          </p:cNvSpPr>
          <p:nvPr userDrawn="1"/>
        </p:nvSpPr>
        <p:spPr>
          <a:xfrm>
            <a:off x="4319338" y="6408740"/>
            <a:ext cx="3431005" cy="30488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and Confidential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="" xmlns:a16="http://schemas.microsoft.com/office/drawing/2014/main" id="{3EA0CF45-0B24-394D-8134-22C65E72D591}"/>
              </a:ext>
            </a:extLst>
          </p:cNvPr>
          <p:cNvSpPr txBox="1">
            <a:spLocks/>
          </p:cNvSpPr>
          <p:nvPr userDrawn="1"/>
        </p:nvSpPr>
        <p:spPr>
          <a:xfrm>
            <a:off x="10846469" y="6408740"/>
            <a:ext cx="1066800" cy="1825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6F68F43-4567-4CB0-B00D-7267D614B448}" type="slidenum">
              <a:rPr lang="en-US" sz="140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4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4">
            <a:extLst>
              <a:ext uri="{FF2B5EF4-FFF2-40B4-BE49-F238E27FC236}">
                <a16:creationId xmlns="" xmlns:a16="http://schemas.microsoft.com/office/drawing/2014/main" id="{4FBA1CD0-DC43-5542-B28E-D985E1AF9A7D}"/>
              </a:ext>
            </a:extLst>
          </p:cNvPr>
          <p:cNvSpPr/>
          <p:nvPr userDrawn="1"/>
        </p:nvSpPr>
        <p:spPr>
          <a:xfrm flipH="1">
            <a:off x="1588" y="627903"/>
            <a:ext cx="560273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943"/>
            <a:endParaRPr lang="en-US" sz="2399">
              <a:solidFill>
                <a:srgbClr val="FFFFFF"/>
              </a:solidFill>
              <a:latin typeface="Arial" panose="020B060402020202020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644539BE-18A6-1948-BE82-02455FBCC53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21344" y="338346"/>
            <a:ext cx="891925" cy="791393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="" xmlns:a16="http://schemas.microsoft.com/office/drawing/2014/main" id="{5E39C373-21EA-5D42-A674-B1D80B4D9D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5150" y="495335"/>
            <a:ext cx="10512862" cy="640714"/>
          </a:xfrm>
        </p:spPr>
        <p:txBody>
          <a:bodyPr>
            <a:normAutofit/>
          </a:bodyPr>
          <a:lstStyle>
            <a:lvl1pPr>
              <a:defRPr sz="2199" b="1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026696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162" y="2130426"/>
            <a:ext cx="10360501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324" y="3886200"/>
            <a:ext cx="8532178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10/28/2021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71847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xmlns="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88825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23692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495" y="3645024"/>
            <a:ext cx="10827834" cy="1362075"/>
          </a:xfrm>
        </p:spPr>
        <p:txBody>
          <a:bodyPr anchor="t"/>
          <a:lstStyle>
            <a:lvl1pPr algn="ctr">
              <a:defRPr sz="53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10/28/2021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1707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67070" y="881262"/>
            <a:ext cx="9195625" cy="1470025"/>
          </a:xfrm>
        </p:spPr>
        <p:txBody>
          <a:bodyPr anchor="t">
            <a:normAutofit/>
          </a:bodyPr>
          <a:lstStyle>
            <a:lvl1pPr algn="l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49996" y="3048744"/>
            <a:ext cx="9217024" cy="1752600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10/28/2021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336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10/28/2021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236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441" y="1600201"/>
            <a:ext cx="5383398" cy="4525963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5986" y="1600201"/>
            <a:ext cx="5383398" cy="4525963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10/28/2021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18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535113"/>
            <a:ext cx="5385514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41" y="2174875"/>
            <a:ext cx="5385514" cy="39512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1756" y="1535113"/>
            <a:ext cx="5387630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1756" y="2174875"/>
            <a:ext cx="5387630" cy="39512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10/28/2021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8990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10/28/2021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6"/>
          <p:cNvSpPr>
            <a:spLocks noGrp="1"/>
          </p:cNvSpPr>
          <p:nvPr>
            <p:ph sz="quarter" idx="13"/>
          </p:nvPr>
        </p:nvSpPr>
        <p:spPr>
          <a:xfrm>
            <a:off x="608012" y="932701"/>
            <a:ext cx="10972800" cy="48418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2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29874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10/28/2021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6"/>
          <p:cNvSpPr>
            <a:spLocks noGrp="1"/>
          </p:cNvSpPr>
          <p:nvPr>
            <p:ph sz="quarter" idx="15"/>
          </p:nvPr>
        </p:nvSpPr>
        <p:spPr>
          <a:xfrm>
            <a:off x="608012" y="4794325"/>
            <a:ext cx="3335505" cy="115212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3" name="Content Placeholder 6"/>
          <p:cNvSpPr>
            <a:spLocks noGrp="1"/>
          </p:cNvSpPr>
          <p:nvPr>
            <p:ph sz="quarter" idx="16"/>
          </p:nvPr>
        </p:nvSpPr>
        <p:spPr>
          <a:xfrm>
            <a:off x="4125912" y="4794325"/>
            <a:ext cx="3940258" cy="115212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4" name="Content Placeholder 6"/>
          <p:cNvSpPr>
            <a:spLocks noGrp="1"/>
          </p:cNvSpPr>
          <p:nvPr>
            <p:ph sz="quarter" idx="17"/>
          </p:nvPr>
        </p:nvSpPr>
        <p:spPr>
          <a:xfrm>
            <a:off x="8240712" y="4788396"/>
            <a:ext cx="3335505" cy="115212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5" name="Content Placeholder 6"/>
          <p:cNvSpPr>
            <a:spLocks noGrp="1"/>
          </p:cNvSpPr>
          <p:nvPr>
            <p:ph sz="quarter" idx="18"/>
          </p:nvPr>
        </p:nvSpPr>
        <p:spPr>
          <a:xfrm>
            <a:off x="608012" y="4277817"/>
            <a:ext cx="3335505" cy="4953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6" name="Content Placeholder 6"/>
          <p:cNvSpPr>
            <a:spLocks noGrp="1"/>
          </p:cNvSpPr>
          <p:nvPr>
            <p:ph sz="quarter" idx="19"/>
          </p:nvPr>
        </p:nvSpPr>
        <p:spPr>
          <a:xfrm>
            <a:off x="4125912" y="4277817"/>
            <a:ext cx="3940258" cy="4953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7" name="Content Placeholder 6"/>
          <p:cNvSpPr>
            <a:spLocks noGrp="1"/>
          </p:cNvSpPr>
          <p:nvPr>
            <p:ph sz="quarter" idx="20"/>
          </p:nvPr>
        </p:nvSpPr>
        <p:spPr>
          <a:xfrm>
            <a:off x="8240712" y="4271888"/>
            <a:ext cx="3335505" cy="4953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9" name="Content Placeholder 6"/>
          <p:cNvSpPr>
            <a:spLocks noGrp="1"/>
          </p:cNvSpPr>
          <p:nvPr>
            <p:ph sz="quarter" idx="13"/>
          </p:nvPr>
        </p:nvSpPr>
        <p:spPr>
          <a:xfrm>
            <a:off x="608012" y="932701"/>
            <a:ext cx="10972800" cy="48418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2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478446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441" y="274639"/>
            <a:ext cx="10969943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138425"/>
            <a:ext cx="10969943" cy="4987739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441" y="6356351"/>
            <a:ext cx="2844059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5404F2-BE9A-4460-8815-8F645183555F}" type="datetimeFigureOut">
              <a:rPr lang="en-US" smtClean="0"/>
              <a:pPr/>
              <a:t>10/28/2021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508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49" r:id="rId2"/>
    <p:sldLayoutId id="2147483651" r:id="rId3"/>
    <p:sldLayoutId id="2147483663" r:id="rId4"/>
    <p:sldLayoutId id="2147483650" r:id="rId5"/>
    <p:sldLayoutId id="2147483652" r:id="rId6"/>
    <p:sldLayoutId id="2147483653" r:id="rId7"/>
    <p:sldLayoutId id="2147483654" r:id="rId8"/>
    <p:sldLayoutId id="2147483664" r:id="rId9"/>
    <p:sldLayoutId id="2147483662" r:id="rId10"/>
    <p:sldLayoutId id="2147483665" r:id="rId11"/>
    <p:sldLayoutId id="2147483666" r:id="rId12"/>
    <p:sldLayoutId id="2147483667" r:id="rId13"/>
    <p:sldLayoutId id="2147483655" r:id="rId14"/>
    <p:sldLayoutId id="2147483656" r:id="rId15"/>
    <p:sldLayoutId id="2147483657" r:id="rId16"/>
    <p:sldLayoutId id="2147483658" r:id="rId17"/>
    <p:sldLayoutId id="2147483659" r:id="rId18"/>
    <p:sldLayoutId id="2147483668" r:id="rId19"/>
    <p:sldLayoutId id="2147483669" r:id="rId20"/>
  </p:sldLayoutIdLst>
  <p:txStyles>
    <p:titleStyle>
      <a:lvl1pPr algn="l" defTabSz="1218987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20" indent="-457120" algn="l" defTabSz="1218987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tx1"/>
          </a:solidFill>
          <a:latin typeface="+mj-lt"/>
          <a:ea typeface="+mn-ea"/>
          <a:cs typeface="+mn-cs"/>
        </a:defRPr>
      </a:lvl1pPr>
      <a:lvl2pPr marL="990427" indent="-380933" algn="l" defTabSz="1218987" rtl="0" eaLnBrk="1" latinLnBrk="0" hangingPunct="1">
        <a:spcBef>
          <a:spcPct val="20000"/>
        </a:spcBef>
        <a:buFont typeface="Arial" pitchFamily="34" charset="0"/>
        <a:buChar char="–"/>
        <a:defRPr sz="3200" kern="1200">
          <a:solidFill>
            <a:schemeClr val="tx1"/>
          </a:solidFill>
          <a:latin typeface="+mj-lt"/>
          <a:ea typeface="+mn-ea"/>
          <a:cs typeface="+mn-cs"/>
        </a:defRPr>
      </a:lvl2pPr>
      <a:lvl3pPr marL="152373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j-lt"/>
          <a:ea typeface="+mn-ea"/>
          <a:cs typeface="+mn-cs"/>
        </a:defRPr>
      </a:lvl3pPr>
      <a:lvl4pPr marL="2133227" indent="-304747" algn="l" defTabSz="1218987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j-lt"/>
          <a:ea typeface="+mn-ea"/>
          <a:cs typeface="+mn-cs"/>
        </a:defRPr>
      </a:lvl4pPr>
      <a:lvl5pPr marL="2742720" indent="-304747" algn="l" defTabSz="1218987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j-lt"/>
          <a:ea typeface="+mn-ea"/>
          <a:cs typeface="+mn-cs"/>
        </a:defRPr>
      </a:lvl5pPr>
      <a:lvl6pPr marL="335221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707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200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69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api.sap.com/themes/CDSViews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5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www.anubhavtrainings.com/" TargetMode="Externa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openxmlformats.org/officeDocument/2006/relationships/image" Target="../media/image16.jpeg"/><Relationship Id="rId7" Type="http://schemas.openxmlformats.org/officeDocument/2006/relationships/image" Target="../media/image20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9.tiff"/><Relationship Id="rId5" Type="http://schemas.openxmlformats.org/officeDocument/2006/relationships/image" Target="../media/image18.tiff"/><Relationship Id="rId10" Type="http://schemas.openxmlformats.org/officeDocument/2006/relationships/image" Target="../media/image4.png"/><Relationship Id="rId4" Type="http://schemas.openxmlformats.org/officeDocument/2006/relationships/image" Target="../media/image17.tiff"/><Relationship Id="rId9" Type="http://schemas.openxmlformats.org/officeDocument/2006/relationships/hyperlink" Target="https://anubhavtrainings.com/" TargetMode="Externa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22.jpg"/><Relationship Id="rId7" Type="http://schemas.openxmlformats.org/officeDocument/2006/relationships/image" Target="../media/image24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23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fpXoTqHLeSo&amp;list=PLcxqFaocb9WLtnq-rpXbRy5hnKECxr95G&amp;index=66" TargetMode="External"/><Relationship Id="rId7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.gif"/><Relationship Id="rId5" Type="http://schemas.openxmlformats.org/officeDocument/2006/relationships/hyperlink" Target="https://www.youtube.com/watch?v=hbtnWi032Z8" TargetMode="External"/><Relationship Id="rId4" Type="http://schemas.openxmlformats.org/officeDocument/2006/relationships/hyperlink" Target="https://www.youtube.com/watch?v=1JkX-XuSeVE&amp;list=PLcxqFaocb9WLtnq-rpXbRy5hnKECxr95G&amp;index=73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github.com/soyuztechnologies/LamResearchS4HANA/blob/master/ABAP%20on%20HANA/Day%2010/AMDP%20Code.txt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www.youtube.com/watch?v=rTsAg_OGh-A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12215092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/>
          <p:cNvSpPr/>
          <p:nvPr/>
        </p:nvSpPr>
        <p:spPr>
          <a:xfrm>
            <a:off x="0" y="-27384"/>
            <a:ext cx="12188825" cy="6858000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60000"/>
                  <a:lumOff val="40000"/>
                </a:schemeClr>
              </a:gs>
              <a:gs pos="51000">
                <a:schemeClr val="bg1">
                  <a:alpha val="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80495" y="3645024"/>
            <a:ext cx="10827834" cy="1362075"/>
          </a:xfrm>
        </p:spPr>
        <p:txBody>
          <a:bodyPr>
            <a:noAutofit/>
          </a:bodyPr>
          <a:lstStyle/>
          <a:p>
            <a:r>
              <a:rPr lang="en-IN" sz="6000" b="0" dirty="0" smtClean="0">
                <a:solidFill>
                  <a:schemeClr val="bg1"/>
                </a:solidFill>
                <a:latin typeface="Patua One" pitchFamily="2" charset="0"/>
              </a:rPr>
              <a:t>ABAP on Hana</a:t>
            </a:r>
            <a:br>
              <a:rPr lang="en-IN" sz="6000" b="0" dirty="0" smtClean="0">
                <a:solidFill>
                  <a:schemeClr val="bg1"/>
                </a:solidFill>
                <a:latin typeface="Patua One" pitchFamily="2" charset="0"/>
              </a:rPr>
            </a:br>
            <a:r>
              <a:rPr lang="en-IN" sz="6000" b="0" dirty="0" smtClean="0">
                <a:solidFill>
                  <a:schemeClr val="bg1"/>
                </a:solidFill>
                <a:latin typeface="Patua One" pitchFamily="2" charset="0"/>
              </a:rPr>
              <a:t>s/4 Hana Training</a:t>
            </a:r>
            <a:endParaRPr lang="en-IN" sz="5400" b="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93812" y="3238376"/>
            <a:ext cx="10801200" cy="288032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21" y="6093296"/>
            <a:ext cx="716699" cy="7078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8908" y="44625"/>
            <a:ext cx="1584176" cy="1564698"/>
          </a:xfrm>
          <a:prstGeom prst="rect">
            <a:avLst/>
          </a:prstGeom>
        </p:spPr>
      </p:pic>
      <p:sp>
        <p:nvSpPr>
          <p:cNvPr id="10" name="TextBox 3">
            <a:extLst>
              <a:ext uri="{FF2B5EF4-FFF2-40B4-BE49-F238E27FC236}">
                <a16:creationId xmlns:lc="http://schemas.openxmlformats.org/drawingml/2006/lockedCanvas" xmlns="" xmlns:a16="http://schemas.microsoft.com/office/drawing/2014/main" id="{CD9849B0-BCB0-4466-8FC9-5ADD342E24D4}"/>
              </a:ext>
            </a:extLst>
          </p:cNvPr>
          <p:cNvSpPr txBox="1"/>
          <p:nvPr/>
        </p:nvSpPr>
        <p:spPr>
          <a:xfrm>
            <a:off x="665523" y="2592045"/>
            <a:ext cx="75353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solidFill>
                  <a:schemeClr val="bg1"/>
                </a:solidFill>
                <a:latin typeface="Cooper Black" panose="0208090404030B020404" pitchFamily="18" charset="0"/>
              </a:rPr>
              <a:t>contact@anubhavtrainings.com</a:t>
            </a:r>
          </a:p>
        </p:txBody>
      </p:sp>
      <p:sp>
        <p:nvSpPr>
          <p:cNvPr id="2" name="Rectangle 1"/>
          <p:cNvSpPr/>
          <p:nvPr/>
        </p:nvSpPr>
        <p:spPr>
          <a:xfrm>
            <a:off x="1053852" y="700767"/>
            <a:ext cx="417646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4400" dirty="0" smtClean="0">
                <a:solidFill>
                  <a:schemeClr val="bg1"/>
                </a:solidFill>
                <a:latin typeface="Cooper Black" panose="0208090404030B020404" pitchFamily="18" charset="0"/>
              </a:rPr>
              <a:t>Day 10</a:t>
            </a:r>
            <a:endParaRPr lang="en-US" sz="4400" dirty="0">
              <a:latin typeface="Cooper Black" panose="0208090404030B0204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641617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Cartoon businessman makes desicion choose yes or Vector Imag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354"/>
          <a:stretch/>
        </p:blipFill>
        <p:spPr bwMode="auto">
          <a:xfrm>
            <a:off x="7696807" y="2038053"/>
            <a:ext cx="4445000" cy="4447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Concept of CDS 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C3D67074-ABBF-4F1F-8F04-07B7C002C1DF}"/>
              </a:ext>
            </a:extLst>
          </p:cNvPr>
          <p:cNvSpPr txBox="1"/>
          <p:nvPr/>
        </p:nvSpPr>
        <p:spPr>
          <a:xfrm>
            <a:off x="261764" y="934755"/>
            <a:ext cx="1173480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buFontTx/>
              <a:buAutoNum type="arabicPeriod"/>
              <a:defRPr/>
            </a:pPr>
            <a:r>
              <a:rPr lang="en-US" sz="1800" dirty="0">
                <a:solidFill>
                  <a:schemeClr val="bg1"/>
                </a:solidFill>
              </a:rPr>
              <a:t>If I am not from ABAP Background, do I need to learn ABAP to code CDS Views?</a:t>
            </a:r>
          </a:p>
          <a:p>
            <a:pPr lvl="1">
              <a:defRPr/>
            </a:pPr>
            <a:r>
              <a:rPr lang="en-US" sz="1800" dirty="0">
                <a:solidFill>
                  <a:schemeClr val="bg1"/>
                </a:solidFill>
              </a:rPr>
              <a:t>From here, CDS is completely new syntax.</a:t>
            </a:r>
          </a:p>
          <a:p>
            <a:pPr lvl="1">
              <a:defRPr/>
            </a:pPr>
            <a:endParaRPr lang="en-US" sz="1800" dirty="0">
              <a:solidFill>
                <a:schemeClr val="bg1"/>
              </a:solidFill>
            </a:endParaRPr>
          </a:p>
          <a:p>
            <a:pPr marL="342900" lvl="0" indent="-342900">
              <a:buFontTx/>
              <a:buAutoNum type="arabicPeriod"/>
              <a:defRPr/>
            </a:pPr>
            <a:r>
              <a:rPr lang="en-US" sz="1800" dirty="0">
                <a:solidFill>
                  <a:schemeClr val="bg1"/>
                </a:solidFill>
              </a:rPr>
              <a:t>Can I also create new DB Table using CDS, or is it only for Views?</a:t>
            </a:r>
          </a:p>
          <a:p>
            <a:pPr lvl="1">
              <a:defRPr/>
            </a:pPr>
            <a:r>
              <a:rPr lang="en-US" sz="1800" dirty="0">
                <a:solidFill>
                  <a:schemeClr val="bg1"/>
                </a:solidFill>
              </a:rPr>
              <a:t>Yes, indeed if you learn ABAP on Cloud, perhaps this is the only way to create table in ABAP on Cloud System.</a:t>
            </a:r>
          </a:p>
          <a:p>
            <a:pPr lvl="1">
              <a:defRPr/>
            </a:pPr>
            <a:endParaRPr lang="en-US" sz="1800" dirty="0">
              <a:solidFill>
                <a:schemeClr val="bg1"/>
              </a:solidFill>
            </a:endParaRPr>
          </a:p>
          <a:p>
            <a:pPr marL="342900" lvl="0" indent="-342900">
              <a:buFontTx/>
              <a:buAutoNum type="arabicPeriod"/>
              <a:defRPr/>
            </a:pPr>
            <a:r>
              <a:rPr lang="en-US" sz="1800" dirty="0">
                <a:solidFill>
                  <a:schemeClr val="bg1"/>
                </a:solidFill>
              </a:rPr>
              <a:t>Can we update data also from CDS views or is it only View data.</a:t>
            </a:r>
          </a:p>
          <a:p>
            <a:pPr lvl="1">
              <a:defRPr/>
            </a:pPr>
            <a:r>
              <a:rPr lang="en-US" sz="1800" dirty="0">
                <a:solidFill>
                  <a:schemeClr val="bg1"/>
                </a:solidFill>
              </a:rPr>
              <a:t>No. But when this concept is combined with frameworks like BOPF and RAP. Here CDS will work like template/data structure/BO to tell the framework what kind of data to work.</a:t>
            </a:r>
          </a:p>
          <a:p>
            <a:pPr lvl="1">
              <a:defRPr/>
            </a:pPr>
            <a:endParaRPr lang="en-US" sz="1800" dirty="0">
              <a:solidFill>
                <a:schemeClr val="bg1"/>
              </a:solidFill>
            </a:endParaRPr>
          </a:p>
          <a:p>
            <a:pPr marL="342900" lvl="0" indent="-342900">
              <a:buFontTx/>
              <a:buAutoNum type="arabicPeriod"/>
              <a:defRPr/>
            </a:pPr>
            <a:r>
              <a:rPr lang="en-US" sz="1800" dirty="0">
                <a:solidFill>
                  <a:schemeClr val="bg1"/>
                </a:solidFill>
              </a:rPr>
              <a:t>Can Fiori App Call CDS view directly</a:t>
            </a:r>
          </a:p>
          <a:p>
            <a:pPr lvl="1">
              <a:defRPr/>
            </a:pPr>
            <a:r>
              <a:rPr lang="en-US" sz="1800" dirty="0">
                <a:solidFill>
                  <a:schemeClr val="bg1"/>
                </a:solidFill>
              </a:rPr>
              <a:t>No. FIORI ONLY AND ONLY TALKS TO </a:t>
            </a:r>
            <a:r>
              <a:rPr lang="en-US" sz="1800" b="1" dirty="0">
                <a:solidFill>
                  <a:schemeClr val="bg1"/>
                </a:solidFill>
              </a:rPr>
              <a:t>ODATA</a:t>
            </a:r>
          </a:p>
          <a:p>
            <a:pPr lvl="1">
              <a:defRPr/>
            </a:pPr>
            <a:endParaRPr lang="en-US" sz="1800" b="1" dirty="0">
              <a:solidFill>
                <a:schemeClr val="bg1"/>
              </a:solidFill>
            </a:endParaRPr>
          </a:p>
          <a:p>
            <a:pPr marL="342900" lvl="0" indent="-342900">
              <a:buFontTx/>
              <a:buAutoNum type="arabicPeriod"/>
              <a:defRPr/>
            </a:pPr>
            <a:r>
              <a:rPr lang="en-US" sz="1800" dirty="0">
                <a:solidFill>
                  <a:schemeClr val="bg1"/>
                </a:solidFill>
              </a:rPr>
              <a:t>Can BO Reporting tool consume CDS views?</a:t>
            </a:r>
          </a:p>
          <a:p>
            <a:pPr lvl="1">
              <a:defRPr/>
            </a:pPr>
            <a:r>
              <a:rPr lang="en-US" sz="1800" dirty="0">
                <a:solidFill>
                  <a:schemeClr val="bg1"/>
                </a:solidFill>
              </a:rPr>
              <a:t>Yes, even SAP Analytics Cloud.</a:t>
            </a:r>
          </a:p>
          <a:p>
            <a:pPr lvl="1">
              <a:defRPr/>
            </a:pPr>
            <a:endParaRPr lang="en-US" sz="1800" dirty="0">
              <a:solidFill>
                <a:schemeClr val="bg1"/>
              </a:solidFill>
            </a:endParaRPr>
          </a:p>
          <a:p>
            <a:pPr marL="342900" lvl="0" indent="-342900">
              <a:buFontTx/>
              <a:buAutoNum type="arabicPeriod"/>
              <a:defRPr/>
            </a:pPr>
            <a:r>
              <a:rPr lang="en-US" sz="1800" dirty="0">
                <a:solidFill>
                  <a:schemeClr val="bg1"/>
                </a:solidFill>
              </a:rPr>
              <a:t>What is VDM, we hear this term a lot?</a:t>
            </a:r>
          </a:p>
          <a:p>
            <a:pPr lvl="1">
              <a:defRPr/>
            </a:pPr>
            <a:r>
              <a:rPr lang="en-US" sz="1800" dirty="0">
                <a:solidFill>
                  <a:schemeClr val="bg1"/>
                </a:solidFill>
              </a:rPr>
              <a:t>Virtual Data Modeling, This is a gold standard to build views in SAP S/4HANA.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4692" y="6472169"/>
            <a:ext cx="3535694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 &amp; Shubham Singh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21310288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Why Free-Forever Push Notifications Platforms Like Truepush Are Safe To Use  - Truepush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23" t="5332" r="8633" b="4433"/>
          <a:stretch/>
        </p:blipFill>
        <p:spPr bwMode="auto">
          <a:xfrm>
            <a:off x="7421212" y="1630012"/>
            <a:ext cx="4721035" cy="5111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Concept of CDS 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C3D67074-ABBF-4F1F-8F04-07B7C002C1DF}"/>
              </a:ext>
            </a:extLst>
          </p:cNvPr>
          <p:cNvSpPr txBox="1"/>
          <p:nvPr/>
        </p:nvSpPr>
        <p:spPr>
          <a:xfrm>
            <a:off x="261764" y="896527"/>
            <a:ext cx="1173480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buFontTx/>
              <a:buAutoNum type="arabicPeriod"/>
              <a:defRPr/>
            </a:pPr>
            <a:r>
              <a:rPr lang="en-US" sz="1800" dirty="0">
                <a:solidFill>
                  <a:schemeClr val="bg1"/>
                </a:solidFill>
              </a:rPr>
              <a:t>Can we pass parameters to CDS, is there any way I can pass SELECT-OPTIONS also</a:t>
            </a:r>
          </a:p>
          <a:p>
            <a:pPr lvl="1">
              <a:defRPr/>
            </a:pPr>
            <a:r>
              <a:rPr lang="en-US" sz="1800" dirty="0">
                <a:solidFill>
                  <a:schemeClr val="bg1"/>
                </a:solidFill>
              </a:rPr>
              <a:t>We can pass parameter, we cant code SELECT-OPTION directly.</a:t>
            </a:r>
          </a:p>
          <a:p>
            <a:pPr lvl="1">
              <a:defRPr/>
            </a:pPr>
            <a:endParaRPr lang="en-US" sz="1800" dirty="0">
              <a:solidFill>
                <a:schemeClr val="bg1"/>
              </a:solidFill>
            </a:endParaRPr>
          </a:p>
          <a:p>
            <a:pPr marL="342900" lvl="0" indent="-342900">
              <a:buFontTx/>
              <a:buAutoNum type="arabicPeriod"/>
              <a:defRPr/>
            </a:pPr>
            <a:r>
              <a:rPr lang="en-US" sz="1800" dirty="0">
                <a:solidFill>
                  <a:schemeClr val="bg1"/>
                </a:solidFill>
              </a:rPr>
              <a:t>Can I call SQL Script code in CDS, Or can I call AMDP in CDS..</a:t>
            </a:r>
          </a:p>
          <a:p>
            <a:pPr lvl="1">
              <a:defRPr/>
            </a:pPr>
            <a:r>
              <a:rPr lang="en-US" sz="1800" dirty="0">
                <a:solidFill>
                  <a:schemeClr val="bg1"/>
                </a:solidFill>
              </a:rPr>
              <a:t>Yes, we have starring NW 7.5 a new option which called CDS table function.</a:t>
            </a:r>
          </a:p>
          <a:p>
            <a:pPr lvl="1">
              <a:defRPr/>
            </a:pPr>
            <a:endParaRPr lang="en-US" sz="1800" dirty="0">
              <a:solidFill>
                <a:schemeClr val="bg1"/>
              </a:solidFill>
            </a:endParaRPr>
          </a:p>
          <a:p>
            <a:pPr marL="342900" lvl="0" indent="-342900">
              <a:buFontTx/>
              <a:buAutoNum type="arabicPeriod"/>
              <a:defRPr/>
            </a:pPr>
            <a:r>
              <a:rPr lang="en-US" sz="1800" dirty="0">
                <a:solidFill>
                  <a:schemeClr val="bg1"/>
                </a:solidFill>
              </a:rPr>
              <a:t>How do we secure Data using CDS views</a:t>
            </a:r>
          </a:p>
          <a:p>
            <a:pPr lvl="1">
              <a:defRPr/>
            </a:pPr>
            <a:r>
              <a:rPr lang="en-US" sz="1800" dirty="0">
                <a:solidFill>
                  <a:schemeClr val="bg1"/>
                </a:solidFill>
              </a:rPr>
              <a:t>CDS DCL concept.</a:t>
            </a:r>
          </a:p>
          <a:p>
            <a:pPr lvl="1">
              <a:defRPr/>
            </a:pPr>
            <a:endParaRPr lang="en-US" sz="1800" dirty="0">
              <a:solidFill>
                <a:schemeClr val="bg1"/>
              </a:solidFill>
            </a:endParaRPr>
          </a:p>
          <a:p>
            <a:pPr marL="342900" lvl="0" indent="-342900">
              <a:buFontTx/>
              <a:buAutoNum type="arabicPeriod"/>
              <a:defRPr/>
            </a:pPr>
            <a:r>
              <a:rPr lang="en-US" sz="1800" dirty="0">
                <a:solidFill>
                  <a:schemeClr val="bg1"/>
                </a:solidFill>
              </a:rPr>
              <a:t>Can I extend a SAP Delivered CDS view?</a:t>
            </a:r>
          </a:p>
          <a:p>
            <a:pPr lvl="1">
              <a:defRPr/>
            </a:pPr>
            <a:r>
              <a:rPr lang="en-US" sz="1800" dirty="0">
                <a:solidFill>
                  <a:schemeClr val="bg1"/>
                </a:solidFill>
              </a:rPr>
              <a:t>Yes, we have CDS Extension concept.</a:t>
            </a:r>
          </a:p>
          <a:p>
            <a:pPr lvl="1">
              <a:defRPr/>
            </a:pPr>
            <a:endParaRPr lang="en-US" sz="1800" dirty="0">
              <a:solidFill>
                <a:schemeClr val="bg1"/>
              </a:solidFill>
            </a:endParaRPr>
          </a:p>
          <a:p>
            <a:pPr marL="342900" lvl="0" indent="-342900">
              <a:buFontTx/>
              <a:buAutoNum type="arabicPeriod"/>
              <a:defRPr/>
            </a:pPr>
            <a:r>
              <a:rPr lang="en-US" sz="1800" dirty="0">
                <a:solidFill>
                  <a:schemeClr val="bg1"/>
                </a:solidFill>
              </a:rPr>
              <a:t>Where can I find the list of All the SAP Delivered CDS views in S/4HANA.</a:t>
            </a:r>
          </a:p>
          <a:p>
            <a:pPr lvl="0">
              <a:defRPr/>
            </a:pPr>
            <a:r>
              <a:rPr lang="en-US" sz="1800" dirty="0">
                <a:solidFill>
                  <a:schemeClr val="bg1"/>
                </a:solidFill>
              </a:rPr>
              <a:t>	</a:t>
            </a:r>
            <a:r>
              <a:rPr lang="en-US" sz="1800" dirty="0">
                <a:solidFill>
                  <a:schemeClr val="bg1"/>
                </a:solidFill>
                <a:hlinkClick r:id="rId4"/>
              </a:rPr>
              <a:t>https://api.sap.com/themes/CDSViews</a:t>
            </a:r>
            <a:endParaRPr lang="en-US" sz="1800" dirty="0">
              <a:solidFill>
                <a:schemeClr val="bg1"/>
              </a:solidFill>
            </a:endParaRPr>
          </a:p>
          <a:p>
            <a:pPr lvl="0">
              <a:defRPr/>
            </a:pPr>
            <a:endParaRPr lang="en-US" sz="1800" dirty="0">
              <a:solidFill>
                <a:schemeClr val="bg1"/>
              </a:solidFill>
            </a:endParaRPr>
          </a:p>
          <a:p>
            <a:pPr marL="342900" lvl="0" indent="-342900">
              <a:buAutoNum type="arabicPeriod" startAt="6"/>
              <a:defRPr/>
            </a:pPr>
            <a:r>
              <a:rPr lang="en-US" sz="1800" dirty="0">
                <a:solidFill>
                  <a:schemeClr val="bg1"/>
                </a:solidFill>
              </a:rPr>
              <a:t>I hear a term called CDS Entity, SAP says that this will overwrite CDS views. Is it true?</a:t>
            </a:r>
          </a:p>
          <a:p>
            <a:pPr lvl="0">
              <a:defRPr/>
            </a:pPr>
            <a:r>
              <a:rPr lang="en-US" sz="1800" dirty="0">
                <a:solidFill>
                  <a:schemeClr val="bg1"/>
                </a:solidFill>
              </a:rPr>
              <a:t>          Yes. </a:t>
            </a:r>
          </a:p>
          <a:p>
            <a:pPr lvl="0">
              <a:defRPr/>
            </a:pP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4692" y="6472169"/>
            <a:ext cx="3535694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 &amp; Shubham Singh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76597986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-1" y="893"/>
            <a:ext cx="12188825" cy="685621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-5414" y="-1652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FD415253-65BB-C843-B5D8-DB41A0DCD078}"/>
              </a:ext>
            </a:extLst>
          </p:cNvPr>
          <p:cNvSpPr/>
          <p:nvPr/>
        </p:nvSpPr>
        <p:spPr>
          <a:xfrm>
            <a:off x="4116279" y="3140968"/>
            <a:ext cx="442781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Day </a:t>
            </a:r>
            <a:r>
              <a:rPr lang="en-IN" sz="4800" b="1" spc="100" noProof="0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  <a:endParaRPr kumimoji="0" lang="en-IN" sz="4800" b="1" i="0" u="none" strike="noStrike" kern="1200" cap="none" spc="1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8614692" y="6472169"/>
            <a:ext cx="3535694" cy="35954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>
              <a:defRPr/>
            </a:pPr>
            <a:r>
              <a:rPr lang="en-US" sz="1400" b="1" smtClean="0">
                <a:solidFill>
                  <a:schemeClr val="bg1"/>
                </a:solidFill>
                <a:latin typeface="Calibri" panose="020F0502020204030204"/>
              </a:rPr>
              <a:t>Trainer: Anubhav Oberoy &amp; Shubham Singh</a:t>
            </a:r>
            <a:endParaRPr lang="en-US" sz="1400" b="1" dirty="0">
              <a:solidFill>
                <a:schemeClr val="bg1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894418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4A12D92B-A1C9-2E43-B2E0-D2372874A5E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9641" y="1437345"/>
            <a:ext cx="10241280" cy="4960620"/>
          </a:xfrm>
          <a:prstGeom prst="rect">
            <a:avLst/>
          </a:prstGeom>
        </p:spPr>
      </p:pic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0" y="-826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7" name="Picture 2" descr="Digital Goverance Q &amp;amp; A - YouTub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269" y="-27384"/>
            <a:ext cx="12215093" cy="6859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3004" y="56817"/>
            <a:ext cx="716699" cy="707887"/>
          </a:xfrm>
          <a:prstGeom prst="rect">
            <a:avLst/>
          </a:prstGeom>
        </p:spPr>
      </p:pic>
      <p:sp>
        <p:nvSpPr>
          <p:cNvPr id="10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8614692" y="6472169"/>
            <a:ext cx="3535694" cy="35954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defPPr>
              <a:defRPr lang="en-US"/>
            </a:defPPr>
            <a:lvl1pPr marL="0" algn="ctr" defTabSz="1218987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defRPr/>
            </a:pPr>
            <a:r>
              <a:rPr lang="en-US" sz="1400" b="1" smtClean="0">
                <a:solidFill>
                  <a:schemeClr val="bg1"/>
                </a:solidFill>
                <a:latin typeface="Calibri" panose="020F0502020204030204"/>
              </a:rPr>
              <a:t>Trainer: Anubhav Oberoy &amp; Shubham Singh</a:t>
            </a:r>
            <a:endParaRPr lang="en-US" sz="1400" b="1" dirty="0">
              <a:solidFill>
                <a:schemeClr val="bg1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11311418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0"/>
            <a:ext cx="12188825" cy="6858000"/>
            <a:chOff x="94878" y="13266"/>
            <a:chExt cx="12188825" cy="6858000"/>
          </a:xfrm>
        </p:grpSpPr>
        <p:sp>
          <p:nvSpPr>
            <p:cNvPr id="3" name="Rectangle 2"/>
            <p:cNvSpPr/>
            <p:nvPr/>
          </p:nvSpPr>
          <p:spPr>
            <a:xfrm>
              <a:off x="94878" y="13266"/>
              <a:ext cx="12188825" cy="6858000"/>
            </a:xfrm>
            <a:prstGeom prst="rect">
              <a:avLst/>
            </a:prstGeom>
            <a:solidFill>
              <a:schemeClr val="tx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94878" y="13266"/>
              <a:ext cx="12188825" cy="6858000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lumMod val="60000"/>
                    <a:lumOff val="40000"/>
                    <a:alpha val="31000"/>
                  </a:schemeClr>
                </a:gs>
                <a:gs pos="63000">
                  <a:schemeClr val="bg1">
                    <a:alpha val="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B97BA9D8-F322-4184-BBD6-84D1758BBAF2}"/>
              </a:ext>
            </a:extLst>
          </p:cNvPr>
          <p:cNvSpPr txBox="1"/>
          <p:nvPr/>
        </p:nvSpPr>
        <p:spPr>
          <a:xfrm>
            <a:off x="3158837" y="790803"/>
            <a:ext cx="6096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FFAA0F"/>
                </a:solidFill>
                <a:effectLst>
                  <a:outerShdw dist="38100" dir="2700000" algn="tl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Arial Black" panose="020B0A04020102020204"/>
                <a:ea typeface="Segoe UI Bold" panose="020B0802040204020203" pitchFamily="34" charset="0"/>
                <a:cs typeface="Segoe UI Bold" panose="020B0802040204020203" pitchFamily="34" charset="0"/>
              </a:rPr>
              <a:t>THANK YOU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xmlns="" id="{6F1FF064-B1BA-4D97-BBAF-F44AB26AE469}"/>
              </a:ext>
            </a:extLst>
          </p:cNvPr>
          <p:cNvSpPr/>
          <p:nvPr/>
        </p:nvSpPr>
        <p:spPr>
          <a:xfrm>
            <a:off x="1231900" y="1916832"/>
            <a:ext cx="9715500" cy="3352800"/>
          </a:xfrm>
          <a:prstGeom prst="rect">
            <a:avLst/>
          </a:prstGeom>
          <a:solidFill>
            <a:schemeClr val="accent6"/>
          </a:solidFill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xmlns="" id="{B1A9A39D-2DF3-4B3D-B8DB-92F76BC52591}"/>
              </a:ext>
            </a:extLst>
          </p:cNvPr>
          <p:cNvSpPr/>
          <p:nvPr/>
        </p:nvSpPr>
        <p:spPr>
          <a:xfrm>
            <a:off x="1861925" y="2877820"/>
            <a:ext cx="8434600" cy="2194560"/>
          </a:xfrm>
          <a:prstGeom prst="rect">
            <a:avLst/>
          </a:prstGeom>
          <a:solidFill>
            <a:srgbClr val="F57913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Shape 1155">
            <a:extLst>
              <a:ext uri="{FF2B5EF4-FFF2-40B4-BE49-F238E27FC236}">
                <a16:creationId xmlns:a16="http://schemas.microsoft.com/office/drawing/2014/main" xmlns="" id="{BBA71FBC-7E64-4F22-B1E1-B21EF2EBFD12}"/>
              </a:ext>
            </a:extLst>
          </p:cNvPr>
          <p:cNvSpPr/>
          <p:nvPr/>
        </p:nvSpPr>
        <p:spPr>
          <a:xfrm>
            <a:off x="5837361" y="3487788"/>
            <a:ext cx="4350348" cy="974626"/>
          </a:xfrm>
          <a:prstGeom prst="rect">
            <a:avLst/>
          </a:prstGeom>
          <a:solidFill>
            <a:srgbClr val="F57B17"/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lnSpc>
                <a:spcPct val="120000"/>
              </a:lnSpc>
              <a:defRPr sz="3000" b="0">
                <a:solidFill>
                  <a:srgbClr val="CDCFD2"/>
                </a:solidFill>
              </a:defRPr>
            </a:lvl1pPr>
          </a:lstStyle>
          <a:p>
            <a:pPr>
              <a:lnSpc>
                <a:spcPts val="2400"/>
              </a:lnSpc>
            </a:pPr>
            <a:r>
              <a:rPr lang="en-US" sz="2000" dirty="0" smtClean="0">
                <a:solidFill>
                  <a:schemeClr val="bg1"/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Anubhav Oberoy &amp; Shubham Singh</a:t>
            </a:r>
            <a:endParaRPr lang="en-US" sz="2000" dirty="0">
              <a:solidFill>
                <a:schemeClr val="bg1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ts val="2400"/>
              </a:lnSpc>
            </a:pPr>
            <a:r>
              <a:rPr lang="en-US" sz="2000" dirty="0">
                <a:solidFill>
                  <a:schemeClr val="bg1"/>
                </a:solidFill>
                <a:ea typeface="Segoe UI" panose="020B0502040204020203" pitchFamily="34" charset="0"/>
                <a:cs typeface="Segoe UI" panose="020B0502040204020203" pitchFamily="34" charset="0"/>
                <a:hlinkClick r:id="rId2"/>
              </a:rPr>
              <a:t>https://www.anubhavtrainings.com</a:t>
            </a:r>
            <a:endParaRPr lang="en-US" sz="2000" dirty="0">
              <a:solidFill>
                <a:schemeClr val="bg1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ts val="2400"/>
              </a:lnSpc>
            </a:pPr>
            <a:endParaRPr lang="en-US" sz="2000" dirty="0">
              <a:solidFill>
                <a:schemeClr val="bg1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7" name="Shape 1155">
            <a:extLst>
              <a:ext uri="{FF2B5EF4-FFF2-40B4-BE49-F238E27FC236}">
                <a16:creationId xmlns:a16="http://schemas.microsoft.com/office/drawing/2014/main" xmlns="" id="{EF70B77F-958D-435E-9074-28018EC794BB}"/>
              </a:ext>
            </a:extLst>
          </p:cNvPr>
          <p:cNvSpPr/>
          <p:nvPr/>
        </p:nvSpPr>
        <p:spPr>
          <a:xfrm>
            <a:off x="2069190" y="3060290"/>
            <a:ext cx="3757548" cy="1810367"/>
          </a:xfrm>
          <a:prstGeom prst="rect">
            <a:avLst/>
          </a:prstGeom>
          <a:solidFill>
            <a:srgbClr val="F57B17"/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lnSpc>
                <a:spcPct val="120000"/>
              </a:lnSpc>
              <a:defRPr sz="3000" b="0">
                <a:solidFill>
                  <a:srgbClr val="CDCFD2"/>
                </a:solidFill>
              </a:defRPr>
            </a:lvl1pPr>
          </a:lstStyle>
          <a:p>
            <a:pPr>
              <a:lnSpc>
                <a:spcPts val="3500"/>
              </a:lnSpc>
            </a:pPr>
            <a:r>
              <a:rPr lang="en-US" sz="2600" b="1" dirty="0">
                <a:solidFill>
                  <a:schemeClr val="bg1"/>
                </a:solidFill>
                <a:effectLst>
                  <a:outerShdw dist="38100" dir="2700000" algn="tl">
                    <a:srgbClr val="000000">
                      <a:alpha val="20000"/>
                    </a:srgbClr>
                  </a:outerShdw>
                </a:effectLst>
                <a:latin typeface="Arial Bold" panose="020B0704020202020204" pitchFamily="34" charset="0"/>
                <a:ea typeface="Segoe UI" panose="020B0502040204020203" pitchFamily="34" charset="0"/>
                <a:cs typeface="Arial Bold" panose="020B0704020202020204" pitchFamily="34" charset="0"/>
              </a:rPr>
              <a:t>If you cannot do</a:t>
            </a:r>
          </a:p>
          <a:p>
            <a:pPr>
              <a:lnSpc>
                <a:spcPts val="3500"/>
              </a:lnSpc>
            </a:pPr>
            <a:r>
              <a:rPr lang="en-US" sz="2600" b="1" dirty="0">
                <a:solidFill>
                  <a:schemeClr val="bg1"/>
                </a:solidFill>
                <a:effectLst>
                  <a:outerShdw dist="38100" dir="2700000" algn="tl">
                    <a:srgbClr val="000000">
                      <a:alpha val="20000"/>
                    </a:srgbClr>
                  </a:outerShdw>
                </a:effectLst>
                <a:latin typeface="Arial Bold" panose="020B0704020202020204" pitchFamily="34" charset="0"/>
                <a:ea typeface="Segoe UI" panose="020B0502040204020203" pitchFamily="34" charset="0"/>
                <a:cs typeface="Arial Bold" panose="020B0704020202020204" pitchFamily="34" charset="0"/>
              </a:rPr>
              <a:t>great things, do small things in a great way.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12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4692" y="6472169"/>
            <a:ext cx="3535694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 &amp; Shubham Singh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8101592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:a16="http://schemas.microsoft.com/office/drawing/2014/main" xmlns="" id="{EAF14BF4-9A45-8B4E-AA65-A815CC72E5A3}"/>
              </a:ext>
            </a:extLst>
          </p:cNvPr>
          <p:cNvSpPr/>
          <p:nvPr/>
        </p:nvSpPr>
        <p:spPr>
          <a:xfrm flipH="1">
            <a:off x="3029488" y="2339447"/>
            <a:ext cx="9159332" cy="4517660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xmlns="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" y="892"/>
            <a:ext cx="12188825" cy="4876667"/>
          </a:xfrm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6" y="892"/>
            <a:ext cx="12185652" cy="487666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7D8E97E7-E23C-4E4A-A0AF-1C43E32D5148}"/>
              </a:ext>
            </a:extLst>
          </p:cNvPr>
          <p:cNvSpPr/>
          <p:nvPr/>
        </p:nvSpPr>
        <p:spPr>
          <a:xfrm>
            <a:off x="3175" y="-9395"/>
            <a:ext cx="12184064" cy="4886954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943">
              <a:defRPr/>
            </a:pPr>
            <a:endParaRPr lang="en-US" sz="1799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xmlns="" id="{F6FFC3F4-1A5C-6446-9CE3-98CE002CFF5F}"/>
              </a:ext>
            </a:extLst>
          </p:cNvPr>
          <p:cNvSpPr/>
          <p:nvPr/>
        </p:nvSpPr>
        <p:spPr>
          <a:xfrm>
            <a:off x="350568" y="5992010"/>
            <a:ext cx="363517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3943">
              <a:defRPr/>
            </a:pPr>
            <a:r>
              <a:rPr lang="en-US" sz="1799" b="1" dirty="0">
                <a:solidFill>
                  <a:srgbClr val="44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Contact us today!</a:t>
            </a:r>
          </a:p>
          <a:p>
            <a:pPr defTabSz="913943">
              <a:defRPr/>
            </a:pPr>
            <a:r>
              <a:rPr lang="en-US" sz="1799" dirty="0">
                <a:solidFill>
                  <a:srgbClr val="44546A"/>
                </a:solidFill>
                <a:latin typeface="Arial" panose="020B0604020202020204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7A91E6F4-0EB3-3446-B962-79A0A253F3F7}"/>
              </a:ext>
            </a:extLst>
          </p:cNvPr>
          <p:cNvSpPr/>
          <p:nvPr/>
        </p:nvSpPr>
        <p:spPr>
          <a:xfrm>
            <a:off x="8178219" y="2926031"/>
            <a:ext cx="3229442" cy="2769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IN" sz="1200" spc="50" dirty="0">
                <a:solidFill>
                  <a:srgbClr val="FFFFFF">
                    <a:lumMod val="9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build the workforce of the future.</a:t>
            </a:r>
            <a:endParaRPr lang="en-US" sz="1200" spc="50" dirty="0">
              <a:solidFill>
                <a:srgbClr val="FFFFFF">
                  <a:lumMod val="95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xmlns="" id="{89EED0AA-D6A0-854A-9888-8400B6D1FE48}"/>
              </a:ext>
            </a:extLst>
          </p:cNvPr>
          <p:cNvSpPr/>
          <p:nvPr/>
        </p:nvSpPr>
        <p:spPr>
          <a:xfrm>
            <a:off x="1221676" y="3113856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2399" dirty="0">
                <a:solidFill>
                  <a:srgbClr val="FFFFFF"/>
                </a:solidFill>
                <a:latin typeface="Arial" panose="020B0604020202020204"/>
              </a:rPr>
              <a:t>250+ </a:t>
            </a:r>
          </a:p>
          <a:p>
            <a:pPr algn="ctr" defTabSz="914126"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xmlns="" id="{DFBD6F02-53D0-BF4D-BF2A-4BD3E0AC1D30}"/>
              </a:ext>
            </a:extLst>
          </p:cNvPr>
          <p:cNvSpPr/>
          <p:nvPr/>
        </p:nvSpPr>
        <p:spPr>
          <a:xfrm>
            <a:off x="2825143" y="3113856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2399" dirty="0">
                <a:solidFill>
                  <a:srgbClr val="FFFFFF"/>
                </a:solidFill>
                <a:latin typeface="Arial" panose="020B0604020202020204"/>
              </a:rPr>
              <a:t>30,000+</a:t>
            </a:r>
          </a:p>
          <a:p>
            <a:pPr algn="ctr" defTabSz="914126"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xmlns="" id="{B3EFFD71-D9A6-F843-8D97-4553654A0BAE}"/>
              </a:ext>
            </a:extLst>
          </p:cNvPr>
          <p:cNvSpPr/>
          <p:nvPr/>
        </p:nvSpPr>
        <p:spPr>
          <a:xfrm>
            <a:off x="4495429" y="3111497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2399" dirty="0">
                <a:solidFill>
                  <a:srgbClr val="FFFFFF"/>
                </a:solidFill>
                <a:latin typeface="Arial" panose="020B0604020202020204"/>
              </a:rPr>
              <a:t>25000+ </a:t>
            </a:r>
          </a:p>
          <a:p>
            <a:pPr algn="ctr" defTabSz="914126"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127" y="2279841"/>
            <a:ext cx="640059" cy="64005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5530" y="2272765"/>
            <a:ext cx="671928" cy="671928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520" y="692232"/>
            <a:ext cx="6570959" cy="10153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We’re committed to empower you to be</a:t>
            </a:r>
          </a:p>
          <a:p>
            <a:pPr algn="ctr" defTabSz="914126">
              <a:defRPr/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Most Desirable Resource</a:t>
            </a:r>
          </a:p>
          <a:p>
            <a:pPr algn="ctr" defTabSz="914126">
              <a:defRPr/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xmlns="" id="{29B88429-5E3E-E649-B2EC-6D73DF20380B}"/>
              </a:ext>
            </a:extLst>
          </p:cNvPr>
          <p:cNvSpPr/>
          <p:nvPr/>
        </p:nvSpPr>
        <p:spPr>
          <a:xfrm>
            <a:off x="350569" y="4998498"/>
            <a:ext cx="3900557" cy="892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126">
              <a:defRPr/>
            </a:pPr>
            <a:r>
              <a:rPr lang="en-US" sz="1999" b="1" spc="100" dirty="0">
                <a:solidFill>
                  <a:srgbClr val="F97700"/>
                </a:solidFill>
                <a:latin typeface="Arial" panose="020B0604020202020204"/>
              </a:rPr>
              <a:t>FREE WEBINARS </a:t>
            </a:r>
          </a:p>
          <a:p>
            <a:pPr defTabSz="914126">
              <a:defRPr/>
            </a:pPr>
            <a:r>
              <a:rPr lang="en-US" sz="1600" i="1" dirty="0">
                <a:solidFill>
                  <a:srgbClr val="F97700"/>
                </a:solidFill>
                <a:latin typeface="Arial" panose="020B0604020202020204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xmlns="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1451" y="2194693"/>
            <a:ext cx="851865" cy="851865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:a16="http://schemas.microsoft.com/office/drawing/2014/main" xmlns="" id="{C4CE162D-F9BF-9140-A233-D39001B36CFD}"/>
              </a:ext>
            </a:extLst>
          </p:cNvPr>
          <p:cNvGrpSpPr/>
          <p:nvPr/>
        </p:nvGrpSpPr>
        <p:grpSpPr>
          <a:xfrm>
            <a:off x="6517598" y="3369121"/>
            <a:ext cx="5611184" cy="3380860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xmlns="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xmlns="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34C82462-A6A9-9F40-B874-C2786492A285}"/>
              </a:ext>
            </a:extLst>
          </p:cNvPr>
          <p:cNvSpPr/>
          <p:nvPr/>
        </p:nvSpPr>
        <p:spPr>
          <a:xfrm>
            <a:off x="4492569" y="5574754"/>
            <a:ext cx="2196235" cy="54735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:a16="http://schemas.microsoft.com/office/drawing/2014/main" xmlns="" id="{B7D41E04-1B35-BD4F-8B37-C6CC88C6B995}"/>
              </a:ext>
            </a:extLst>
          </p:cNvPr>
          <p:cNvSpPr/>
          <p:nvPr/>
        </p:nvSpPr>
        <p:spPr>
          <a:xfrm>
            <a:off x="4399734" y="5490332"/>
            <a:ext cx="2196235" cy="54735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6AA9D7C5-0368-6645-B73F-D51BF9C01567}"/>
              </a:ext>
            </a:extLst>
          </p:cNvPr>
          <p:cNvSpPr/>
          <p:nvPr/>
        </p:nvSpPr>
        <p:spPr>
          <a:xfrm>
            <a:off x="4802969" y="5590298"/>
            <a:ext cx="1466686" cy="3692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126">
              <a:defRPr/>
            </a:pPr>
            <a:r>
              <a:rPr lang="en-US" sz="1799" b="1" dirty="0">
                <a:solidFill>
                  <a:srgbClr val="44546A"/>
                </a:solidFill>
                <a:latin typeface="Arial" panose="020B0604020202020204"/>
              </a:rPr>
              <a:t>Enroll Now!</a:t>
            </a:r>
            <a:endParaRPr lang="en-US" sz="1799" b="1" dirty="0">
              <a:solidFill>
                <a:srgbClr val="000000"/>
              </a:solidFill>
              <a:latin typeface="Arial" panose="020B0604020202020204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xmlns="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9663" y="501962"/>
            <a:ext cx="1956171" cy="1932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8569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3C8A4613-6F8A-40A2-B2DE-12F49D2C9098}"/>
              </a:ext>
            </a:extLst>
          </p:cNvPr>
          <p:cNvSpPr txBox="1"/>
          <p:nvPr/>
        </p:nvSpPr>
        <p:spPr>
          <a:xfrm>
            <a:off x="92340" y="181155"/>
            <a:ext cx="11459341" cy="6461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599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xmlns="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255" y="827318"/>
            <a:ext cx="5725701" cy="3451853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:a16="http://schemas.microsoft.com/office/drawing/2014/main" xmlns="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69" y="1062177"/>
            <a:ext cx="5954710" cy="333669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:a16="http://schemas.microsoft.com/office/drawing/2014/main" xmlns="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254" y="3132786"/>
            <a:ext cx="5725702" cy="353873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:a16="http://schemas.microsoft.com/office/drawing/2014/main" xmlns="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08" y="3340155"/>
            <a:ext cx="5997371" cy="330387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7094487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2089150" ty="0" sx="57000" sy="57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" y="-52784"/>
            <a:ext cx="12188825" cy="6858000"/>
          </a:xfrm>
          <a:prstGeom prst="rect">
            <a:avLst/>
          </a:prstGeom>
          <a:solidFill>
            <a:schemeClr val="tx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solidFill>
                  <a:schemeClr val="bg1"/>
                </a:solidFill>
                <a:latin typeface="Cooper Black" panose="0208090404030B020404" pitchFamily="18" charset="0"/>
              </a:rPr>
              <a:t>Agenda – Day 10</a:t>
            </a:r>
            <a:endParaRPr lang="en-IN" dirty="0">
              <a:solidFill>
                <a:schemeClr val="tx2">
                  <a:lumMod val="60000"/>
                  <a:lumOff val="40000"/>
                </a:schemeClr>
              </a:solidFill>
              <a:latin typeface="Cooper Black" panose="0208090404030B020404" pitchFamily="18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1E8BD2BC-59B0-4D30-97AE-9B4A2D8F7B41}"/>
              </a:ext>
            </a:extLst>
          </p:cNvPr>
          <p:cNvSpPr txBox="1"/>
          <p:nvPr/>
        </p:nvSpPr>
        <p:spPr>
          <a:xfrm>
            <a:off x="650533" y="965627"/>
            <a:ext cx="796415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bg1"/>
                </a:solidFill>
              </a:rPr>
              <a:t>Procedure Proxy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W</a:t>
            </a:r>
            <a:r>
              <a:rPr lang="en-US" sz="1800" dirty="0" smtClean="0">
                <a:solidFill>
                  <a:schemeClr val="bg1"/>
                </a:solidFill>
              </a:rPr>
              <a:t>hat </a:t>
            </a:r>
            <a:r>
              <a:rPr lang="en-US" sz="1800" dirty="0">
                <a:solidFill>
                  <a:schemeClr val="bg1"/>
                </a:solidFill>
              </a:rPr>
              <a:t>is AMDP</a:t>
            </a:r>
          </a:p>
          <a:p>
            <a:pPr marL="895243" lvl="1" indent="-285750"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bg1"/>
                </a:solidFill>
              </a:rPr>
              <a:t>Introduction  of  AMDP</a:t>
            </a:r>
          </a:p>
          <a:p>
            <a:pPr marL="895243" lvl="1" indent="-285750"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bg1"/>
                </a:solidFill>
              </a:rPr>
              <a:t>Implementation of  AMDP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Why we use AMDP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Describing Rules for AMDP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Describing New way to Create Structure 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Create AMDP for Consume SQL Script in </a:t>
            </a:r>
            <a:r>
              <a:rPr lang="en-US" sz="1800" dirty="0" smtClean="0">
                <a:solidFill>
                  <a:schemeClr val="bg1"/>
                </a:solidFill>
              </a:rPr>
              <a:t>ADT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bg1"/>
                </a:solidFill>
              </a:rPr>
              <a:t>Myths About CDS View 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16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4692" y="6472169"/>
            <a:ext cx="3535694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 &amp; Shubham Singh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97648124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Procedure Proxy 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2668874E-C0FA-4ADA-BBF6-2FE5710B408A}"/>
              </a:ext>
            </a:extLst>
          </p:cNvPr>
          <p:cNvSpPr txBox="1"/>
          <p:nvPr/>
        </p:nvSpPr>
        <p:spPr>
          <a:xfrm>
            <a:off x="387056" y="923731"/>
            <a:ext cx="115400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The database </a:t>
            </a:r>
            <a:r>
              <a:rPr lang="en-US" sz="1800" b="1" dirty="0">
                <a:solidFill>
                  <a:schemeClr val="bg1"/>
                </a:solidFill>
              </a:rPr>
              <a:t>procedure proxy</a:t>
            </a:r>
            <a:r>
              <a:rPr lang="en-US" sz="1800" dirty="0">
                <a:solidFill>
                  <a:schemeClr val="bg1"/>
                </a:solidFill>
              </a:rPr>
              <a:t> defines the mapping between the database types of the parameter interface of the SQLScript </a:t>
            </a:r>
            <a:r>
              <a:rPr lang="en-US" sz="1800" b="1" dirty="0">
                <a:solidFill>
                  <a:schemeClr val="bg1"/>
                </a:solidFill>
              </a:rPr>
              <a:t>procedure</a:t>
            </a:r>
            <a:r>
              <a:rPr lang="en-US" sz="1800" dirty="0">
                <a:solidFill>
                  <a:schemeClr val="bg1"/>
                </a:solidFill>
              </a:rPr>
              <a:t> and ABAP data types. The following table lists the currently supported HANA-specific data types</a:t>
            </a:r>
          </a:p>
          <a:p>
            <a:r>
              <a:rPr lang="en-US" sz="1800" dirty="0">
                <a:solidFill>
                  <a:schemeClr val="bg1"/>
                </a:solidFill>
              </a:rPr>
              <a:t> and indicates which ABAP Dictionary types they are mapped to by default.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D6AFA34D-87D1-46CF-BE6C-F56BAAEF3631}"/>
              </a:ext>
            </a:extLst>
          </p:cNvPr>
          <p:cNvSpPr/>
          <p:nvPr/>
        </p:nvSpPr>
        <p:spPr>
          <a:xfrm>
            <a:off x="1099513" y="2065410"/>
            <a:ext cx="4625806" cy="228509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chemeClr val="bg1"/>
                </a:solidFill>
              </a:rPr>
              <a:t>ABAP Layer</a:t>
            </a:r>
          </a:p>
          <a:p>
            <a:pPr algn="ctr"/>
            <a:endParaRPr lang="en-US" sz="1800" dirty="0">
              <a:solidFill>
                <a:schemeClr val="bg1"/>
              </a:solidFill>
            </a:endParaRPr>
          </a:p>
          <a:p>
            <a:pPr algn="ctr"/>
            <a:endParaRPr lang="en-US" sz="1800" dirty="0">
              <a:solidFill>
                <a:schemeClr val="bg1"/>
              </a:solidFill>
            </a:endParaRPr>
          </a:p>
          <a:p>
            <a:pPr algn="ctr"/>
            <a:endParaRPr lang="en-US" sz="1800" dirty="0">
              <a:solidFill>
                <a:schemeClr val="bg1"/>
              </a:solidFill>
            </a:endParaRPr>
          </a:p>
          <a:p>
            <a:pPr algn="ctr"/>
            <a:endParaRPr lang="en-US" sz="1800" dirty="0">
              <a:solidFill>
                <a:schemeClr val="bg1"/>
              </a:solidFill>
            </a:endParaRPr>
          </a:p>
          <a:p>
            <a:pPr algn="ctr"/>
            <a:endParaRPr lang="en-US" sz="1800" dirty="0">
              <a:solidFill>
                <a:schemeClr val="bg1"/>
              </a:solidFill>
            </a:endParaRPr>
          </a:p>
          <a:p>
            <a:pPr algn="ctr"/>
            <a:endParaRPr lang="en-US" sz="1800" dirty="0">
              <a:solidFill>
                <a:schemeClr val="bg1"/>
              </a:solidFill>
            </a:endParaRPr>
          </a:p>
          <a:p>
            <a:pPr algn="ctr"/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4CFDA030-91C2-40ED-AFE9-725298C39DE9}"/>
              </a:ext>
            </a:extLst>
          </p:cNvPr>
          <p:cNvSpPr/>
          <p:nvPr/>
        </p:nvSpPr>
        <p:spPr>
          <a:xfrm>
            <a:off x="1099513" y="4674691"/>
            <a:ext cx="4625806" cy="1850653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b="1" dirty="0" smtClean="0">
              <a:solidFill>
                <a:schemeClr val="bg1"/>
              </a:solidFill>
            </a:endParaRPr>
          </a:p>
          <a:p>
            <a:pPr algn="ctr"/>
            <a:endParaRPr lang="en-US" sz="1800" b="1" dirty="0">
              <a:solidFill>
                <a:schemeClr val="bg1"/>
              </a:solidFill>
            </a:endParaRPr>
          </a:p>
          <a:p>
            <a:pPr algn="ctr"/>
            <a:r>
              <a:rPr lang="en-US" sz="1800" b="1" dirty="0" smtClean="0">
                <a:solidFill>
                  <a:schemeClr val="bg1"/>
                </a:solidFill>
              </a:rPr>
              <a:t>HANA </a:t>
            </a:r>
            <a:r>
              <a:rPr lang="en-US" sz="1800" b="1" dirty="0">
                <a:solidFill>
                  <a:schemeClr val="bg1"/>
                </a:solidFill>
              </a:rPr>
              <a:t>Layer</a:t>
            </a:r>
          </a:p>
          <a:p>
            <a:pPr algn="ctr"/>
            <a:endParaRPr lang="en-US" sz="1800" dirty="0">
              <a:solidFill>
                <a:schemeClr val="bg1"/>
              </a:solidFill>
            </a:endParaRPr>
          </a:p>
          <a:p>
            <a:pPr algn="ctr"/>
            <a:endParaRPr lang="en-US" sz="1800" dirty="0">
              <a:solidFill>
                <a:schemeClr val="bg1"/>
              </a:solidFill>
            </a:endParaRPr>
          </a:p>
          <a:p>
            <a:pPr algn="ctr"/>
            <a:endParaRPr lang="en-US" sz="1800" dirty="0">
              <a:solidFill>
                <a:schemeClr val="bg1"/>
              </a:solidFill>
            </a:endParaRPr>
          </a:p>
          <a:p>
            <a:pPr algn="ctr"/>
            <a:endParaRPr lang="en-US" sz="1800" dirty="0">
              <a:solidFill>
                <a:schemeClr val="bg1"/>
              </a:solidFill>
            </a:endParaRPr>
          </a:p>
          <a:p>
            <a:pPr algn="ctr"/>
            <a:endParaRPr lang="en-US" sz="1800" dirty="0">
              <a:solidFill>
                <a:schemeClr val="bg1"/>
              </a:solidFill>
            </a:endParaRPr>
          </a:p>
          <a:p>
            <a:pPr algn="ctr"/>
            <a:endParaRPr lang="en-US" sz="1800" dirty="0">
              <a:solidFill>
                <a:schemeClr val="bg1"/>
              </a:solidFill>
            </a:endParaRPr>
          </a:p>
          <a:p>
            <a:pPr algn="ctr"/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AF9464D7-BD7A-492F-BF02-3736C66E2FA7}"/>
              </a:ext>
            </a:extLst>
          </p:cNvPr>
          <p:cNvSpPr/>
          <p:nvPr/>
        </p:nvSpPr>
        <p:spPr>
          <a:xfrm>
            <a:off x="2819054" y="5194598"/>
            <a:ext cx="718494" cy="355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IM</a:t>
            </a:r>
          </a:p>
        </p:txBody>
      </p:sp>
      <p:sp>
        <p:nvSpPr>
          <p:cNvPr id="10" name="Rectangle: Rounded Corners 11">
            <a:extLst>
              <a:ext uri="{FF2B5EF4-FFF2-40B4-BE49-F238E27FC236}">
                <a16:creationId xmlns:a16="http://schemas.microsoft.com/office/drawing/2014/main" xmlns="" id="{021A0DDB-4C0A-4DE6-926E-F6B7F27AFAEC}"/>
              </a:ext>
            </a:extLst>
          </p:cNvPr>
          <p:cNvSpPr/>
          <p:nvPr/>
        </p:nvSpPr>
        <p:spPr>
          <a:xfrm>
            <a:off x="4352916" y="5194598"/>
            <a:ext cx="1243235" cy="6414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HANA Procedure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xmlns="" id="{638D02FC-B3FF-4A1A-BA7D-1AA9A0D2B024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>
            <a:off x="3537547" y="5372302"/>
            <a:ext cx="815369" cy="143040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: Rounded Corners 13">
            <a:extLst>
              <a:ext uri="{FF2B5EF4-FFF2-40B4-BE49-F238E27FC236}">
                <a16:creationId xmlns:a16="http://schemas.microsoft.com/office/drawing/2014/main" xmlns="" id="{E9722107-8699-4357-8180-071DC10EE5AF}"/>
              </a:ext>
            </a:extLst>
          </p:cNvPr>
          <p:cNvSpPr/>
          <p:nvPr/>
        </p:nvSpPr>
        <p:spPr>
          <a:xfrm>
            <a:off x="4352916" y="3177663"/>
            <a:ext cx="1243236" cy="641488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Procedure Proxy</a:t>
            </a:r>
          </a:p>
        </p:txBody>
      </p:sp>
      <p:sp>
        <p:nvSpPr>
          <p:cNvPr id="14" name="Arrow: Up 14">
            <a:extLst>
              <a:ext uri="{FF2B5EF4-FFF2-40B4-BE49-F238E27FC236}">
                <a16:creationId xmlns:a16="http://schemas.microsoft.com/office/drawing/2014/main" xmlns="" id="{A657417F-3CDF-4363-A1CA-AA5B9B51CE56}"/>
              </a:ext>
            </a:extLst>
          </p:cNvPr>
          <p:cNvSpPr/>
          <p:nvPr/>
        </p:nvSpPr>
        <p:spPr>
          <a:xfrm>
            <a:off x="4837293" y="3819150"/>
            <a:ext cx="230106" cy="137544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bg1"/>
              </a:solidFill>
            </a:endParaRPr>
          </a:p>
        </p:txBody>
      </p:sp>
      <p:sp>
        <p:nvSpPr>
          <p:cNvPr id="15" name="Arrow: Left 15">
            <a:extLst>
              <a:ext uri="{FF2B5EF4-FFF2-40B4-BE49-F238E27FC236}">
                <a16:creationId xmlns:a16="http://schemas.microsoft.com/office/drawing/2014/main" xmlns="" id="{AB7DC9EA-CE11-4AED-9F08-CBE23FE44E9E}"/>
              </a:ext>
            </a:extLst>
          </p:cNvPr>
          <p:cNvSpPr/>
          <p:nvPr/>
        </p:nvSpPr>
        <p:spPr>
          <a:xfrm>
            <a:off x="4029998" y="3268380"/>
            <a:ext cx="322919" cy="44239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bg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30054BA3-3C0E-4395-9B04-982131CE0265}"/>
              </a:ext>
            </a:extLst>
          </p:cNvPr>
          <p:cNvSpPr/>
          <p:nvPr/>
        </p:nvSpPr>
        <p:spPr>
          <a:xfrm>
            <a:off x="3045097" y="3160004"/>
            <a:ext cx="984901" cy="710703"/>
          </a:xfrm>
          <a:prstGeom prst="rect">
            <a:avLst/>
          </a:prstGeom>
          <a:solidFill>
            <a:schemeClr val="accent6">
              <a:lumMod val="75000"/>
            </a:schemeClr>
          </a:solidFill>
          <a:ln w="38100">
            <a:solidFill>
              <a:schemeClr val="accent6">
                <a:lumMod val="7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ABAP Code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C92003C7-FA58-4802-A870-2648ABEA83A2}"/>
              </a:ext>
            </a:extLst>
          </p:cNvPr>
          <p:cNvSpPr/>
          <p:nvPr/>
        </p:nvSpPr>
        <p:spPr>
          <a:xfrm>
            <a:off x="6953578" y="2065344"/>
            <a:ext cx="4625806" cy="228509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chemeClr val="bg1"/>
                </a:solidFill>
              </a:rPr>
              <a:t>ABAP Layer</a:t>
            </a:r>
          </a:p>
          <a:p>
            <a:pPr algn="ctr"/>
            <a:endParaRPr lang="en-US" sz="1800" dirty="0">
              <a:solidFill>
                <a:schemeClr val="bg1"/>
              </a:solidFill>
            </a:endParaRPr>
          </a:p>
          <a:p>
            <a:pPr algn="ctr"/>
            <a:endParaRPr lang="en-US" sz="1800" dirty="0">
              <a:solidFill>
                <a:schemeClr val="bg1"/>
              </a:solidFill>
            </a:endParaRPr>
          </a:p>
          <a:p>
            <a:pPr algn="ctr"/>
            <a:endParaRPr lang="en-US" sz="1800" dirty="0">
              <a:solidFill>
                <a:schemeClr val="bg1"/>
              </a:solidFill>
            </a:endParaRPr>
          </a:p>
          <a:p>
            <a:pPr algn="ctr"/>
            <a:endParaRPr lang="en-US" sz="1800" dirty="0">
              <a:solidFill>
                <a:schemeClr val="bg1"/>
              </a:solidFill>
            </a:endParaRPr>
          </a:p>
          <a:p>
            <a:pPr algn="ctr"/>
            <a:endParaRPr lang="en-US" sz="1800" dirty="0">
              <a:solidFill>
                <a:schemeClr val="bg1"/>
              </a:solidFill>
            </a:endParaRPr>
          </a:p>
          <a:p>
            <a:pPr algn="ctr"/>
            <a:endParaRPr lang="en-US" sz="1800" dirty="0">
              <a:solidFill>
                <a:schemeClr val="bg1"/>
              </a:solidFill>
            </a:endParaRPr>
          </a:p>
          <a:p>
            <a:pPr algn="ctr"/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EDCABDAF-63D6-416F-A3B8-FF0139D0D671}"/>
              </a:ext>
            </a:extLst>
          </p:cNvPr>
          <p:cNvSpPr/>
          <p:nvPr/>
        </p:nvSpPr>
        <p:spPr>
          <a:xfrm>
            <a:off x="6953578" y="4674625"/>
            <a:ext cx="4625806" cy="1850719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b="1" dirty="0" smtClean="0">
              <a:solidFill>
                <a:schemeClr val="bg1"/>
              </a:solidFill>
            </a:endParaRPr>
          </a:p>
          <a:p>
            <a:pPr algn="ctr"/>
            <a:endParaRPr lang="en-US" sz="1800" b="1" dirty="0">
              <a:solidFill>
                <a:schemeClr val="bg1"/>
              </a:solidFill>
            </a:endParaRPr>
          </a:p>
          <a:p>
            <a:pPr algn="ctr"/>
            <a:r>
              <a:rPr lang="en-US" sz="1800" b="1" dirty="0" smtClean="0">
                <a:solidFill>
                  <a:schemeClr val="bg1"/>
                </a:solidFill>
              </a:rPr>
              <a:t>HANA </a:t>
            </a:r>
            <a:r>
              <a:rPr lang="en-US" sz="1800" b="1" dirty="0">
                <a:solidFill>
                  <a:schemeClr val="bg1"/>
                </a:solidFill>
              </a:rPr>
              <a:t>Layer</a:t>
            </a:r>
          </a:p>
          <a:p>
            <a:pPr algn="ctr"/>
            <a:endParaRPr lang="en-US" sz="1800" dirty="0">
              <a:solidFill>
                <a:schemeClr val="bg1"/>
              </a:solidFill>
            </a:endParaRPr>
          </a:p>
          <a:p>
            <a:pPr algn="ctr"/>
            <a:endParaRPr lang="en-US" sz="1800" dirty="0">
              <a:solidFill>
                <a:schemeClr val="bg1"/>
              </a:solidFill>
            </a:endParaRPr>
          </a:p>
          <a:p>
            <a:pPr algn="ctr"/>
            <a:endParaRPr lang="en-US" sz="1800" dirty="0">
              <a:solidFill>
                <a:schemeClr val="bg1"/>
              </a:solidFill>
            </a:endParaRPr>
          </a:p>
          <a:p>
            <a:pPr algn="ctr"/>
            <a:endParaRPr lang="en-US" sz="1800" dirty="0">
              <a:solidFill>
                <a:schemeClr val="bg1"/>
              </a:solidFill>
            </a:endParaRPr>
          </a:p>
          <a:p>
            <a:pPr algn="ctr"/>
            <a:endParaRPr lang="en-US" sz="1800" dirty="0">
              <a:solidFill>
                <a:schemeClr val="bg1"/>
              </a:solidFill>
            </a:endParaRPr>
          </a:p>
          <a:p>
            <a:pPr algn="ctr"/>
            <a:endParaRPr lang="en-US" sz="1800" dirty="0">
              <a:solidFill>
                <a:schemeClr val="bg1"/>
              </a:solidFill>
            </a:endParaRPr>
          </a:p>
          <a:p>
            <a:pPr algn="ctr"/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19" name="Rectangle: Rounded Corners 19">
            <a:extLst>
              <a:ext uri="{FF2B5EF4-FFF2-40B4-BE49-F238E27FC236}">
                <a16:creationId xmlns:a16="http://schemas.microsoft.com/office/drawing/2014/main" xmlns="" id="{FA193FCE-73B5-4C93-88B5-2A0F35648D93}"/>
              </a:ext>
            </a:extLst>
          </p:cNvPr>
          <p:cNvSpPr/>
          <p:nvPr/>
        </p:nvSpPr>
        <p:spPr>
          <a:xfrm>
            <a:off x="10173344" y="5163179"/>
            <a:ext cx="1213635" cy="5127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HANA Procedure</a:t>
            </a:r>
          </a:p>
        </p:txBody>
      </p:sp>
      <p:sp>
        <p:nvSpPr>
          <p:cNvPr id="20" name="Rectangle: Rounded Corners 20">
            <a:extLst>
              <a:ext uri="{FF2B5EF4-FFF2-40B4-BE49-F238E27FC236}">
                <a16:creationId xmlns:a16="http://schemas.microsoft.com/office/drawing/2014/main" xmlns="" id="{CBF1FD6C-BCD3-4EA8-87BC-162A8518A473}"/>
              </a:ext>
            </a:extLst>
          </p:cNvPr>
          <p:cNvSpPr/>
          <p:nvPr/>
        </p:nvSpPr>
        <p:spPr>
          <a:xfrm>
            <a:off x="10173343" y="3177597"/>
            <a:ext cx="1243236" cy="641488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Procedure Proxy</a:t>
            </a:r>
          </a:p>
        </p:txBody>
      </p:sp>
      <p:sp>
        <p:nvSpPr>
          <p:cNvPr id="21" name="Arrow: Left 21">
            <a:extLst>
              <a:ext uri="{FF2B5EF4-FFF2-40B4-BE49-F238E27FC236}">
                <a16:creationId xmlns:a16="http://schemas.microsoft.com/office/drawing/2014/main" xmlns="" id="{B2404C02-1EB2-4874-8727-DCC8517F4F90}"/>
              </a:ext>
            </a:extLst>
          </p:cNvPr>
          <p:cNvSpPr/>
          <p:nvPr/>
        </p:nvSpPr>
        <p:spPr>
          <a:xfrm>
            <a:off x="9850425" y="3268314"/>
            <a:ext cx="322919" cy="44239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bg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924B5F25-C5FD-4903-9675-85562657C041}"/>
              </a:ext>
            </a:extLst>
          </p:cNvPr>
          <p:cNvSpPr/>
          <p:nvPr/>
        </p:nvSpPr>
        <p:spPr>
          <a:xfrm>
            <a:off x="8865524" y="3159938"/>
            <a:ext cx="984901" cy="710703"/>
          </a:xfrm>
          <a:prstGeom prst="rect">
            <a:avLst/>
          </a:prstGeom>
          <a:solidFill>
            <a:schemeClr val="accent6">
              <a:lumMod val="75000"/>
            </a:schemeClr>
          </a:solidFill>
          <a:ln w="38100">
            <a:solidFill>
              <a:schemeClr val="accent6">
                <a:lumMod val="7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ABAP Code</a:t>
            </a:r>
          </a:p>
        </p:txBody>
      </p:sp>
      <p:sp>
        <p:nvSpPr>
          <p:cNvPr id="23" name="Arrow: Up 23">
            <a:extLst>
              <a:ext uri="{FF2B5EF4-FFF2-40B4-BE49-F238E27FC236}">
                <a16:creationId xmlns:a16="http://schemas.microsoft.com/office/drawing/2014/main" xmlns="" id="{D1C57143-F9FD-45E2-91EF-A208385C60AD}"/>
              </a:ext>
            </a:extLst>
          </p:cNvPr>
          <p:cNvSpPr/>
          <p:nvPr/>
        </p:nvSpPr>
        <p:spPr>
          <a:xfrm>
            <a:off x="10542008" y="3819084"/>
            <a:ext cx="361619" cy="117013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bg1"/>
              </a:solidFill>
            </a:endParaRPr>
          </a:p>
        </p:txBody>
      </p:sp>
      <p:sp>
        <p:nvSpPr>
          <p:cNvPr id="24" name="Cube 23">
            <a:extLst>
              <a:ext uri="{FF2B5EF4-FFF2-40B4-BE49-F238E27FC236}">
                <a16:creationId xmlns:a16="http://schemas.microsoft.com/office/drawing/2014/main" xmlns="" id="{93156A0E-8874-47EA-BFD1-7B4FFB8AB433}"/>
              </a:ext>
            </a:extLst>
          </p:cNvPr>
          <p:cNvSpPr/>
          <p:nvPr/>
        </p:nvSpPr>
        <p:spPr>
          <a:xfrm>
            <a:off x="4288332" y="2342456"/>
            <a:ext cx="1307820" cy="567046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Transport</a:t>
            </a:r>
          </a:p>
        </p:txBody>
      </p:sp>
      <p:sp>
        <p:nvSpPr>
          <p:cNvPr id="25" name="Arrow: Right 25">
            <a:extLst>
              <a:ext uri="{FF2B5EF4-FFF2-40B4-BE49-F238E27FC236}">
                <a16:creationId xmlns:a16="http://schemas.microsoft.com/office/drawing/2014/main" xmlns="" id="{CE18CDE1-BF29-4551-8287-772459B52B34}"/>
              </a:ext>
            </a:extLst>
          </p:cNvPr>
          <p:cNvSpPr/>
          <p:nvPr/>
        </p:nvSpPr>
        <p:spPr>
          <a:xfrm>
            <a:off x="5706490" y="2475306"/>
            <a:ext cx="4520233" cy="1800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B4CA4670-CD75-4831-9273-EF087D80D0E7}"/>
              </a:ext>
            </a:extLst>
          </p:cNvPr>
          <p:cNvSpPr/>
          <p:nvPr/>
        </p:nvSpPr>
        <p:spPr>
          <a:xfrm>
            <a:off x="2003012" y="5194598"/>
            <a:ext cx="751485" cy="3588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DU</a:t>
            </a:r>
          </a:p>
        </p:txBody>
      </p:sp>
      <p:sp>
        <p:nvSpPr>
          <p:cNvPr id="27" name="Rectangle: Rounded Corners 27">
            <a:extLst>
              <a:ext uri="{FF2B5EF4-FFF2-40B4-BE49-F238E27FC236}">
                <a16:creationId xmlns:a16="http://schemas.microsoft.com/office/drawing/2014/main" xmlns="" id="{F1A1A541-B9FC-4A99-8F6F-26E767D3246D}"/>
              </a:ext>
            </a:extLst>
          </p:cNvPr>
          <p:cNvSpPr/>
          <p:nvPr/>
        </p:nvSpPr>
        <p:spPr>
          <a:xfrm>
            <a:off x="2181950" y="3268380"/>
            <a:ext cx="736628" cy="537567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 w="57150">
            <a:solidFill>
              <a:srgbClr val="FFC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HTC</a:t>
            </a:r>
          </a:p>
        </p:txBody>
      </p:sp>
      <p:sp>
        <p:nvSpPr>
          <p:cNvPr id="28" name="Arrow: Up 29">
            <a:extLst>
              <a:ext uri="{FF2B5EF4-FFF2-40B4-BE49-F238E27FC236}">
                <a16:creationId xmlns:a16="http://schemas.microsoft.com/office/drawing/2014/main" xmlns="" id="{D216BFC1-477F-43EC-BD0F-129C2C8F4F86}"/>
              </a:ext>
            </a:extLst>
          </p:cNvPr>
          <p:cNvSpPr/>
          <p:nvPr/>
        </p:nvSpPr>
        <p:spPr>
          <a:xfrm>
            <a:off x="2301012" y="3785243"/>
            <a:ext cx="230106" cy="137544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bg1"/>
              </a:solidFill>
            </a:endParaRP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xmlns="" id="{6E8C3C28-5082-44C3-9695-6980233B9C17}"/>
              </a:ext>
            </a:extLst>
          </p:cNvPr>
          <p:cNvCxnSpPr>
            <a:cxnSpLocks/>
          </p:cNvCxnSpPr>
          <p:nvPr/>
        </p:nvCxnSpPr>
        <p:spPr>
          <a:xfrm flipV="1">
            <a:off x="2754497" y="2600643"/>
            <a:ext cx="1558741" cy="6073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xmlns="" id="{C163B70E-9ECF-4475-A425-178F8397C261}"/>
              </a:ext>
            </a:extLst>
          </p:cNvPr>
          <p:cNvCxnSpPr>
            <a:stCxn id="16" idx="0"/>
            <a:endCxn id="24" idx="2"/>
          </p:cNvCxnSpPr>
          <p:nvPr/>
        </p:nvCxnSpPr>
        <p:spPr>
          <a:xfrm flipV="1">
            <a:off x="3537547" y="2696861"/>
            <a:ext cx="750785" cy="4631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xmlns="" id="{575A0565-E321-4A4D-A97D-B4A9A4D77CF0}"/>
              </a:ext>
            </a:extLst>
          </p:cNvPr>
          <p:cNvCxnSpPr>
            <a:endCxn id="24" idx="3"/>
          </p:cNvCxnSpPr>
          <p:nvPr/>
        </p:nvCxnSpPr>
        <p:spPr>
          <a:xfrm flipH="1" flipV="1">
            <a:off x="4877841" y="2909502"/>
            <a:ext cx="96693" cy="2505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: Rounded Corners 33">
            <a:extLst>
              <a:ext uri="{FF2B5EF4-FFF2-40B4-BE49-F238E27FC236}">
                <a16:creationId xmlns:a16="http://schemas.microsoft.com/office/drawing/2014/main" xmlns="" id="{1CB71E7F-1F6C-4BA3-86C3-66E363E8997E}"/>
              </a:ext>
            </a:extLst>
          </p:cNvPr>
          <p:cNvSpPr/>
          <p:nvPr/>
        </p:nvSpPr>
        <p:spPr>
          <a:xfrm>
            <a:off x="10242669" y="2348787"/>
            <a:ext cx="997360" cy="628285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 w="57150">
            <a:solidFill>
              <a:srgbClr val="FFC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HTC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3B9347EA-7BF1-4DAA-8839-DF4B1D31D956}"/>
              </a:ext>
            </a:extLst>
          </p:cNvPr>
          <p:cNvSpPr txBox="1"/>
          <p:nvPr/>
        </p:nvSpPr>
        <p:spPr>
          <a:xfrm>
            <a:off x="4388923" y="4541309"/>
            <a:ext cx="1307820" cy="6362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</a:rPr>
              <a:t>Bottom-up approach</a:t>
            </a:r>
          </a:p>
        </p:txBody>
      </p:sp>
      <p:sp>
        <p:nvSpPr>
          <p:cNvPr id="34" name="Rectangle: Rounded Corners 35">
            <a:extLst>
              <a:ext uri="{FF2B5EF4-FFF2-40B4-BE49-F238E27FC236}">
                <a16:creationId xmlns:a16="http://schemas.microsoft.com/office/drawing/2014/main" xmlns="" id="{66655004-1607-4A95-B47B-54D0CF26C3C7}"/>
              </a:ext>
            </a:extLst>
          </p:cNvPr>
          <p:cNvSpPr/>
          <p:nvPr/>
        </p:nvSpPr>
        <p:spPr>
          <a:xfrm>
            <a:off x="1037997" y="2904300"/>
            <a:ext cx="1133848" cy="806473"/>
          </a:xfrm>
          <a:prstGeom prst="roundRect">
            <a:avLst/>
          </a:prstGeom>
          <a:solidFill>
            <a:schemeClr val="tx1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chemeClr val="bg1"/>
                </a:solidFill>
              </a:rPr>
              <a:t>Mr. X</a:t>
            </a:r>
          </a:p>
          <a:p>
            <a:pPr algn="ctr"/>
            <a:r>
              <a:rPr lang="en-US" sz="1800" b="1" dirty="0">
                <a:solidFill>
                  <a:schemeClr val="bg1"/>
                </a:solidFill>
              </a:rPr>
              <a:t>AMDP</a:t>
            </a:r>
          </a:p>
        </p:txBody>
      </p:sp>
      <p:sp>
        <p:nvSpPr>
          <p:cNvPr id="35" name="Rectangle: Rounded Corners 36">
            <a:extLst>
              <a:ext uri="{FF2B5EF4-FFF2-40B4-BE49-F238E27FC236}">
                <a16:creationId xmlns:a16="http://schemas.microsoft.com/office/drawing/2014/main" xmlns="" id="{5F9BC362-37E0-4799-BC76-168C69607C5B}"/>
              </a:ext>
            </a:extLst>
          </p:cNvPr>
          <p:cNvSpPr/>
          <p:nvPr/>
        </p:nvSpPr>
        <p:spPr>
          <a:xfrm>
            <a:off x="651776" y="5160689"/>
            <a:ext cx="1218059" cy="389315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procedure</a:t>
            </a:r>
          </a:p>
        </p:txBody>
      </p:sp>
      <p:sp>
        <p:nvSpPr>
          <p:cNvPr id="36" name="Arrow: Down 37">
            <a:extLst>
              <a:ext uri="{FF2B5EF4-FFF2-40B4-BE49-F238E27FC236}">
                <a16:creationId xmlns:a16="http://schemas.microsoft.com/office/drawing/2014/main" xmlns="" id="{E19DBCDE-DA44-44E4-961C-D6C58E1553BC}"/>
              </a:ext>
            </a:extLst>
          </p:cNvPr>
          <p:cNvSpPr/>
          <p:nvPr/>
        </p:nvSpPr>
        <p:spPr>
          <a:xfrm>
            <a:off x="1233390" y="3710774"/>
            <a:ext cx="376039" cy="147862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2F55E57E-570D-46BB-88D9-5647FE8EEF76}"/>
              </a:ext>
            </a:extLst>
          </p:cNvPr>
          <p:cNvSpPr txBox="1"/>
          <p:nvPr/>
        </p:nvSpPr>
        <p:spPr>
          <a:xfrm>
            <a:off x="83666" y="4284772"/>
            <a:ext cx="1307820" cy="6362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</a:rPr>
              <a:t>Top Down Approach</a:t>
            </a:r>
          </a:p>
        </p:txBody>
      </p:sp>
      <p:sp>
        <p:nvSpPr>
          <p:cNvPr id="38" name="Rectangle: Rounded Corners 39">
            <a:extLst>
              <a:ext uri="{FF2B5EF4-FFF2-40B4-BE49-F238E27FC236}">
                <a16:creationId xmlns:a16="http://schemas.microsoft.com/office/drawing/2014/main" xmlns="" id="{DEC1F380-C34F-4C3C-ACE4-4B0CCBADA50F}"/>
              </a:ext>
            </a:extLst>
          </p:cNvPr>
          <p:cNvSpPr/>
          <p:nvPr/>
        </p:nvSpPr>
        <p:spPr>
          <a:xfrm>
            <a:off x="7190060" y="2804655"/>
            <a:ext cx="1336111" cy="806473"/>
          </a:xfrm>
          <a:prstGeom prst="roundRect">
            <a:avLst/>
          </a:prstGeom>
          <a:solidFill>
            <a:schemeClr val="tx1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chemeClr val="bg1"/>
                </a:solidFill>
              </a:rPr>
              <a:t>Mr. X</a:t>
            </a:r>
          </a:p>
          <a:p>
            <a:pPr algn="ctr"/>
            <a:r>
              <a:rPr lang="en-US" sz="1800" b="1" dirty="0">
                <a:solidFill>
                  <a:schemeClr val="bg1"/>
                </a:solidFill>
              </a:rPr>
              <a:t>AMDP</a:t>
            </a:r>
          </a:p>
        </p:txBody>
      </p:sp>
      <p:sp>
        <p:nvSpPr>
          <p:cNvPr id="39" name="Arrow: Down 40">
            <a:extLst>
              <a:ext uri="{FF2B5EF4-FFF2-40B4-BE49-F238E27FC236}">
                <a16:creationId xmlns:a16="http://schemas.microsoft.com/office/drawing/2014/main" xmlns="" id="{6BAF4213-2AF9-4E23-B07A-C065DBC8B81E}"/>
              </a:ext>
            </a:extLst>
          </p:cNvPr>
          <p:cNvSpPr/>
          <p:nvPr/>
        </p:nvSpPr>
        <p:spPr>
          <a:xfrm>
            <a:off x="7680171" y="3611128"/>
            <a:ext cx="376039" cy="147862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40" name="Rectangle: Rounded Corners 41">
            <a:extLst>
              <a:ext uri="{FF2B5EF4-FFF2-40B4-BE49-F238E27FC236}">
                <a16:creationId xmlns:a16="http://schemas.microsoft.com/office/drawing/2014/main" xmlns="" id="{355E849B-5E8A-465B-A80E-128CBE33C8F8}"/>
              </a:ext>
            </a:extLst>
          </p:cNvPr>
          <p:cNvSpPr/>
          <p:nvPr/>
        </p:nvSpPr>
        <p:spPr>
          <a:xfrm>
            <a:off x="7304106" y="5109662"/>
            <a:ext cx="1222065" cy="405679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procedure</a:t>
            </a:r>
          </a:p>
        </p:txBody>
      </p:sp>
      <p:sp>
        <p:nvSpPr>
          <p:cNvPr id="41" name="Rectangle 40"/>
          <p:cNvSpPr/>
          <p:nvPr/>
        </p:nvSpPr>
        <p:spPr>
          <a:xfrm>
            <a:off x="233718" y="1803648"/>
            <a:ext cx="1636117" cy="6892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bg1"/>
                </a:solidFill>
              </a:rPr>
              <a:t>HANA Transport Container</a:t>
            </a:r>
            <a:endParaRPr lang="en-US" sz="1600" dirty="0">
              <a:solidFill>
                <a:schemeClr val="bg1"/>
              </a:solidFill>
            </a:endParaRPr>
          </a:p>
        </p:txBody>
      </p:sp>
      <p:cxnSp>
        <p:nvCxnSpPr>
          <p:cNvPr id="42" name="Straight Connector 41"/>
          <p:cNvCxnSpPr>
            <a:stCxn id="41" idx="3"/>
          </p:cNvCxnSpPr>
          <p:nvPr/>
        </p:nvCxnSpPr>
        <p:spPr>
          <a:xfrm>
            <a:off x="1869835" y="2148272"/>
            <a:ext cx="693913" cy="11367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86700" y="6472169"/>
            <a:ext cx="3463686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 &amp; Shubham Singh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22949619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What is AMDP 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C3D67074-ABBF-4F1F-8F04-07B7C002C1DF}"/>
              </a:ext>
            </a:extLst>
          </p:cNvPr>
          <p:cNvSpPr txBox="1"/>
          <p:nvPr/>
        </p:nvSpPr>
        <p:spPr>
          <a:xfrm>
            <a:off x="405780" y="876776"/>
            <a:ext cx="1129200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</a:rPr>
              <a:t>AMDP is a method inside an Normal ABAP Class. These methods </a:t>
            </a:r>
            <a:r>
              <a:rPr lang="en-US" sz="1800" dirty="0">
                <a:solidFill>
                  <a:schemeClr val="bg1"/>
                </a:solidFill>
                <a:latin typeface="Calibri"/>
              </a:rPr>
              <a:t>are special methods which can contain the SQL Script code.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</a:rPr>
              <a:t>When we write code, ABAP can tell you the syntax error also (Syntax Check)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800" dirty="0">
                <a:solidFill>
                  <a:schemeClr val="bg1"/>
                </a:solidFill>
                <a:latin typeface="Calibri"/>
              </a:rPr>
              <a:t>When we activate AMDP nothing happens in HANA, But when we call it then it creates a procedure in HANA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</a:rPr>
              <a:t>We can add SQL Script code inside a method in an ABAP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800" dirty="0">
                <a:solidFill>
                  <a:schemeClr val="bg1"/>
                </a:solidFill>
                <a:latin typeface="Calibri"/>
              </a:rPr>
              <a:t>All the AMDP methods must be static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800" dirty="0">
                <a:solidFill>
                  <a:schemeClr val="bg1"/>
                </a:solidFill>
                <a:latin typeface="Calibri"/>
              </a:rPr>
              <a:t>The same ABAP Class can also contain ABAP Code as well but we cant merge ABAP + SQLScript together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</a:rPr>
              <a:t>We can call one AMDP from another AMDP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800" dirty="0">
                <a:solidFill>
                  <a:schemeClr val="bg1"/>
                </a:solidFill>
                <a:latin typeface="Calibri"/>
              </a:rPr>
              <a:t>Can an AMDP be </a:t>
            </a:r>
            <a:r>
              <a:rPr lang="en-US" sz="1800" dirty="0">
                <a:solidFill>
                  <a:schemeClr val="bg1"/>
                </a:solidFill>
                <a:latin typeface="Calibri"/>
                <a:hlinkClick r:id="rId3"/>
              </a:rPr>
              <a:t>debugged</a:t>
            </a:r>
            <a:r>
              <a:rPr lang="en-US" sz="1800" dirty="0">
                <a:solidFill>
                  <a:schemeClr val="bg1"/>
                </a:solidFill>
                <a:latin typeface="Calibri"/>
              </a:rPr>
              <a:t>?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</a:rPr>
              <a:t>Can I also implement a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hlinkClick r:id="rId4"/>
              </a:rPr>
              <a:t>FOR ALL ENTRIES like logic using AMDP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800" dirty="0">
                <a:solidFill>
                  <a:schemeClr val="bg1"/>
                </a:solidFill>
                <a:latin typeface="Calibri"/>
              </a:rPr>
              <a:t>Can I pass </a:t>
            </a:r>
            <a:r>
              <a:rPr lang="en-US" sz="1800" dirty="0">
                <a:solidFill>
                  <a:schemeClr val="bg1"/>
                </a:solidFill>
                <a:latin typeface="Calibri"/>
                <a:hlinkClick r:id="rId5"/>
              </a:rPr>
              <a:t>Select-options to AMDP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</a:endParaRPr>
          </a:p>
        </p:txBody>
      </p:sp>
      <p:pic>
        <p:nvPicPr>
          <p:cNvPr id="7" name="Picture 2" descr="Peter Parker GIFs | Tenor">
            <a:extLst>
              <a:ext uri="{FF2B5EF4-FFF2-40B4-BE49-F238E27FC236}">
                <a16:creationId xmlns:a16="http://schemas.microsoft.com/office/drawing/2014/main" xmlns="" id="{6DB604CD-AE76-4EB5-B682-0DF52CB88A04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070" y="4337875"/>
            <a:ext cx="2095500" cy="1352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Marvel's Spider-Man review – a perfect superhero in an imperfect world |  Action games | The Guardian">
            <a:extLst>
              <a:ext uri="{FF2B5EF4-FFF2-40B4-BE49-F238E27FC236}">
                <a16:creationId xmlns:a16="http://schemas.microsoft.com/office/drawing/2014/main" xmlns="" id="{B3298EB8-B1AD-4CF2-8A68-903CB31F4F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6306" y="4156430"/>
            <a:ext cx="3212623" cy="1927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Arrow: Right 1">
            <a:extLst>
              <a:ext uri="{FF2B5EF4-FFF2-40B4-BE49-F238E27FC236}">
                <a16:creationId xmlns:a16="http://schemas.microsoft.com/office/drawing/2014/main" xmlns="" id="{707E7BD2-BCC2-4DC1-A94F-5F7A68F2EBDB}"/>
              </a:ext>
            </a:extLst>
          </p:cNvPr>
          <p:cNvSpPr/>
          <p:nvPr/>
        </p:nvSpPr>
        <p:spPr>
          <a:xfrm>
            <a:off x="3485356" y="4130855"/>
            <a:ext cx="3790950" cy="7772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Spider bites (Mutation)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A0AAABB5-A2A1-4A2D-B443-DC9EEA324EFB}"/>
              </a:ext>
            </a:extLst>
          </p:cNvPr>
          <p:cNvSpPr txBox="1"/>
          <p:nvPr/>
        </p:nvSpPr>
        <p:spPr>
          <a:xfrm>
            <a:off x="1322070" y="5786548"/>
            <a:ext cx="2095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Normal ABAP Class?</a:t>
            </a:r>
          </a:p>
        </p:txBody>
      </p:sp>
      <p:sp>
        <p:nvSpPr>
          <p:cNvPr id="12" name="Arrow: Right 7">
            <a:extLst>
              <a:ext uri="{FF2B5EF4-FFF2-40B4-BE49-F238E27FC236}">
                <a16:creationId xmlns:a16="http://schemas.microsoft.com/office/drawing/2014/main" xmlns="" id="{2E9CD38E-34D1-4C82-A6B8-EB655FBD85AB}"/>
              </a:ext>
            </a:extLst>
          </p:cNvPr>
          <p:cNvSpPr/>
          <p:nvPr/>
        </p:nvSpPr>
        <p:spPr>
          <a:xfrm>
            <a:off x="3485357" y="4991528"/>
            <a:ext cx="3790949" cy="10924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Marker Interface – </a:t>
            </a:r>
          </a:p>
          <a:p>
            <a:pPr algn="ctr"/>
            <a:r>
              <a:rPr lang="en-US" sz="1800" dirty="0">
                <a:solidFill>
                  <a:schemeClr val="bg1"/>
                </a:solidFill>
              </a:rPr>
              <a:t>IF_AMDP_MARKER_HDB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04A0A1DA-9E68-46A9-8420-2FF960C5E268}"/>
              </a:ext>
            </a:extLst>
          </p:cNvPr>
          <p:cNvSpPr txBox="1"/>
          <p:nvPr/>
        </p:nvSpPr>
        <p:spPr>
          <a:xfrm>
            <a:off x="7574280" y="6084004"/>
            <a:ext cx="2857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SQL Script Code</a:t>
            </a:r>
          </a:p>
        </p:txBody>
      </p:sp>
      <p:sp>
        <p:nvSpPr>
          <p:cNvPr id="1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4692" y="6472169"/>
            <a:ext cx="3535694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 &amp; Shubham Singh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937048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Conceito de contato para a página de destino | Vetor Premium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219"/>
          <a:stretch/>
        </p:blipFill>
        <p:spPr bwMode="auto">
          <a:xfrm>
            <a:off x="5882666" y="2715543"/>
            <a:ext cx="5962650" cy="3605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How to Create AMDP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C3D67074-ABBF-4F1F-8F04-07B7C002C1DF}"/>
              </a:ext>
            </a:extLst>
          </p:cNvPr>
          <p:cNvSpPr txBox="1"/>
          <p:nvPr/>
        </p:nvSpPr>
        <p:spPr>
          <a:xfrm>
            <a:off x="347020" y="909875"/>
            <a:ext cx="1129200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</a:rPr>
              <a:t>Add an interface to ABAP class – IF_AMDP_MARKER_HDB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800" dirty="0">
                <a:solidFill>
                  <a:schemeClr val="bg1"/>
                </a:solidFill>
                <a:latin typeface="Calibri"/>
              </a:rPr>
              <a:t>All the AMDP methods has to have parameters passed by Value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</a:rPr>
              <a:t>We cannot have Returning</a:t>
            </a:r>
            <a:r>
              <a:rPr lang="en-US" sz="1800" dirty="0">
                <a:solidFill>
                  <a:schemeClr val="bg1"/>
                </a:solidFill>
                <a:latin typeface="Calibri"/>
              </a:rPr>
              <a:t>/ Changing parameters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</a:rPr>
              <a:t>The method cannot have deep structure</a:t>
            </a:r>
            <a:r>
              <a:rPr lang="en-US" sz="1800" dirty="0">
                <a:solidFill>
                  <a:schemeClr val="bg1"/>
                </a:solidFill>
                <a:latin typeface="Calibri"/>
              </a:rPr>
              <a:t>s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</a:rPr>
              <a:t>Must also mention the tables which we </a:t>
            </a:r>
            <a:r>
              <a:rPr lang="en-US" sz="1800" dirty="0">
                <a:solidFill>
                  <a:schemeClr val="bg1"/>
                </a:solidFill>
                <a:latin typeface="Calibri"/>
              </a:rPr>
              <a:t>are planning to use in SQLScript code with a </a:t>
            </a:r>
            <a:r>
              <a:rPr lang="en-US" sz="1800" b="1" dirty="0">
                <a:solidFill>
                  <a:schemeClr val="bg1"/>
                </a:solidFill>
                <a:latin typeface="Calibri"/>
              </a:rPr>
              <a:t>USING </a:t>
            </a:r>
            <a:r>
              <a:rPr lang="en-US" sz="1800" dirty="0">
                <a:solidFill>
                  <a:schemeClr val="bg1"/>
                </a:solidFill>
                <a:latin typeface="Calibri"/>
              </a:rPr>
              <a:t>keyword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</a:rPr>
              <a:t>Syntax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sym typeface="Wingdings" panose="05000000000000000000" pitchFamily="2" charset="2"/>
              </a:rPr>
              <a:t> METHOD method_name BY DATABASE PROCEDURE FOR HDB LANGUAGE SQLSCRIPT OPTIONS READ-ONLY USING tab1 tab2…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800" dirty="0">
                <a:solidFill>
                  <a:schemeClr val="bg1"/>
                </a:solidFill>
                <a:latin typeface="Calibri"/>
                <a:sym typeface="Wingdings" panose="05000000000000000000" pitchFamily="2" charset="2"/>
              </a:rPr>
              <a:t>When we call AMDP then it will be created inside HANA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800" dirty="0">
                <a:solidFill>
                  <a:schemeClr val="bg1"/>
                </a:solidFill>
                <a:latin typeface="Calibri"/>
                <a:sym typeface="Wingdings" panose="05000000000000000000" pitchFamily="2" charset="2"/>
              </a:rPr>
              <a:t>Lifecycle challenges is sorted fully.</a:t>
            </a:r>
          </a:p>
          <a:p>
            <a:pPr marR="0" lvl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1800" noProof="0" dirty="0">
              <a:solidFill>
                <a:schemeClr val="bg1"/>
              </a:solidFill>
              <a:latin typeface="Calibri"/>
              <a:sym typeface="Wingdings" panose="05000000000000000000" pitchFamily="2" charset="2"/>
            </a:endParaRPr>
          </a:p>
          <a:p>
            <a:pPr marR="0" lvl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sym typeface="Wingdings" panose="05000000000000000000" pitchFamily="2" charset="2"/>
              </a:rPr>
              <a:t>Disadvantage: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AutoNum type="arabicPeriod"/>
              <a:tabLst/>
              <a:defRPr/>
            </a:pPr>
            <a:r>
              <a:rPr lang="en-US" sz="1800" dirty="0">
                <a:solidFill>
                  <a:schemeClr val="bg1"/>
                </a:solidFill>
                <a:latin typeface="Calibri"/>
                <a:sym typeface="Wingdings" panose="05000000000000000000" pitchFamily="2" charset="2"/>
              </a:rPr>
              <a:t>Client handling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sym typeface="Wingdings" panose="05000000000000000000" pitchFamily="2" charset="2"/>
              </a:rPr>
              <a:t>If we plan to use AMDP for DML scenario, </a:t>
            </a:r>
            <a:endParaRPr lang="en-US" sz="1800" dirty="0">
              <a:solidFill>
                <a:schemeClr val="bg1"/>
              </a:solidFill>
              <a:latin typeface="Calibri"/>
              <a:sym typeface="Wingdings" panose="05000000000000000000" pitchFamily="2" charset="2"/>
            </a:endParaRPr>
          </a:p>
          <a:p>
            <a:pPr marL="800100" lvl="1" indent="-342900" algn="just">
              <a:buFont typeface="Arial" panose="020B0604020202020204" pitchFamily="34" charset="0"/>
              <a:buChar char="•"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sym typeface="Wingdings" panose="05000000000000000000" pitchFamily="2" charset="2"/>
              </a:rPr>
              <a:t>The LUW needs to be managed by developer.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1800" dirty="0">
                <a:solidFill>
                  <a:schemeClr val="bg1"/>
                </a:solidFill>
                <a:latin typeface="Calibri"/>
                <a:sym typeface="Wingdings" panose="05000000000000000000" pitchFamily="2" charset="2"/>
              </a:rPr>
              <a:t>If my co. is not on HANA DB we cannot implement AMDP.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4692" y="6472169"/>
            <a:ext cx="3535694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 &amp; Shubham Singh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70501621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ABAP Managed Data Procedure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Text Placeholder 1"/>
          <p:cNvSpPr txBox="1">
            <a:spLocks/>
          </p:cNvSpPr>
          <p:nvPr/>
        </p:nvSpPr>
        <p:spPr>
          <a:xfrm>
            <a:off x="366536" y="1464498"/>
            <a:ext cx="5500978" cy="282859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9352" lvl="2" indent="-179352" algn="just" defTabSz="914217">
              <a:buClr>
                <a:srgbClr val="F0AB00"/>
              </a:buClr>
              <a:defRPr/>
            </a:pPr>
            <a:r>
              <a:rPr lang="en-US" dirty="0">
                <a:solidFill>
                  <a:schemeClr val="bg1"/>
                </a:solidFill>
              </a:rPr>
              <a:t>AMDP classes and AMDP methods</a:t>
            </a:r>
          </a:p>
          <a:p>
            <a:pPr marL="285750" lvl="2" indent="-285750" algn="just" defTabSz="914217">
              <a:buClr>
                <a:srgbClr val="F0AB00"/>
              </a:buClr>
              <a:buFontTx/>
              <a:buChar char="-"/>
              <a:defRPr/>
            </a:pPr>
            <a:r>
              <a:rPr lang="en-US" kern="0" dirty="0">
                <a:solidFill>
                  <a:schemeClr val="bg1"/>
                </a:solidFill>
              </a:rPr>
              <a:t>Easy to consume in ABAP – as simple method call</a:t>
            </a:r>
          </a:p>
          <a:p>
            <a:pPr marL="285750" lvl="2" indent="-285750" algn="just" defTabSz="914217">
              <a:buClr>
                <a:srgbClr val="F0AB00"/>
              </a:buClr>
              <a:buFontTx/>
              <a:buChar char="-"/>
              <a:defRPr/>
            </a:pPr>
            <a:r>
              <a:rPr lang="en-US" kern="0" dirty="0">
                <a:solidFill>
                  <a:schemeClr val="bg1"/>
                </a:solidFill>
              </a:rPr>
              <a:t>AMDP methods are </a:t>
            </a:r>
            <a:r>
              <a:rPr lang="en-US" b="1" kern="0" dirty="0">
                <a:solidFill>
                  <a:schemeClr val="bg1"/>
                </a:solidFill>
              </a:rPr>
              <a:t>fully managed on the ABAP server</a:t>
            </a:r>
          </a:p>
          <a:p>
            <a:pPr marL="285750" lvl="2" indent="-285750" algn="just" defTabSz="914217">
              <a:buClr>
                <a:srgbClr val="F0AB00"/>
              </a:buClr>
              <a:buFontTx/>
              <a:buChar char="-"/>
              <a:defRPr/>
            </a:pPr>
            <a:r>
              <a:rPr lang="en-US" dirty="0">
                <a:solidFill>
                  <a:schemeClr val="bg1"/>
                </a:solidFill>
              </a:rPr>
              <a:t>Source code editing with ABAP Editor (in ADT) </a:t>
            </a:r>
          </a:p>
          <a:p>
            <a:pPr marL="285750" lvl="2" indent="-285750" algn="just" defTabSz="914217">
              <a:buClr>
                <a:srgbClr val="F0AB00"/>
              </a:buClr>
              <a:buFontTx/>
              <a:buChar char="-"/>
              <a:defRPr/>
            </a:pPr>
            <a:r>
              <a:rPr lang="en-US" dirty="0">
                <a:solidFill>
                  <a:schemeClr val="bg1"/>
                </a:solidFill>
              </a:rPr>
              <a:t>Static syntax check and syntax coloring for SQLScript code</a:t>
            </a:r>
          </a:p>
          <a:p>
            <a:pPr marL="285750" lvl="2" indent="-285750" algn="just" defTabSz="914217">
              <a:buClr>
                <a:srgbClr val="F0AB00"/>
              </a:buClr>
              <a:buFontTx/>
              <a:buChar char="-"/>
              <a:defRPr/>
            </a:pPr>
            <a:r>
              <a:rPr lang="en-US" dirty="0">
                <a:solidFill>
                  <a:schemeClr val="bg1"/>
                </a:solidFill>
              </a:rPr>
              <a:t>Procedure created on first AMDP call</a:t>
            </a:r>
          </a:p>
          <a:p>
            <a:pPr marL="285750" lvl="2" indent="-285750" algn="just" defTabSz="914217">
              <a:buClr>
                <a:srgbClr val="F0AB00"/>
              </a:buClr>
              <a:buFontTx/>
              <a:buChar char="-"/>
              <a:defRPr/>
            </a:pPr>
            <a:r>
              <a:rPr lang="en-US" dirty="0">
                <a:solidFill>
                  <a:schemeClr val="bg1"/>
                </a:solidFill>
              </a:rPr>
              <a:t>Detailed analysis of runtime errors in ST22</a:t>
            </a:r>
          </a:p>
          <a:p>
            <a:pPr marL="285750" lvl="2" indent="-285750" algn="just" defTabSz="914217">
              <a:buClr>
                <a:srgbClr val="F0AB00"/>
              </a:buClr>
              <a:buFontTx/>
              <a:buChar char="-"/>
              <a:defRPr/>
            </a:pPr>
            <a:r>
              <a:rPr lang="en-US" altLang="de-DE" dirty="0">
                <a:solidFill>
                  <a:schemeClr val="bg1"/>
                </a:solidFill>
              </a:rPr>
              <a:t>Transport analog to regular ABAP classes</a:t>
            </a:r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6341925" y="2027087"/>
            <a:ext cx="4955917" cy="3983243"/>
            <a:chOff x="6183312" y="2133600"/>
            <a:chExt cx="4165600" cy="3348038"/>
          </a:xfrm>
        </p:grpSpPr>
        <p:sp>
          <p:nvSpPr>
            <p:cNvPr id="8" name="Rectangle 7"/>
            <p:cNvSpPr/>
            <p:nvPr/>
          </p:nvSpPr>
          <p:spPr bwMode="gray">
            <a:xfrm>
              <a:off x="6183312" y="2133600"/>
              <a:ext cx="4165600" cy="3348038"/>
            </a:xfrm>
            <a:prstGeom prst="rect">
              <a:avLst/>
            </a:prstGeom>
            <a:solidFill>
              <a:srgbClr val="FFFFFF">
                <a:lumMod val="75000"/>
                <a:alpha val="36000"/>
              </a:srgbClr>
            </a:solidFill>
            <a:ln w="6350" algn="ctr">
              <a:noFill/>
              <a:miter lim="800000"/>
              <a:headEnd/>
              <a:tailEnd/>
            </a:ln>
          </p:spPr>
          <p:txBody>
            <a:bodyPr lIns="89979" tIns="46789" rIns="89979" bIns="46789" anchor="b"/>
            <a:lstStyle/>
            <a:p>
              <a:pPr algn="ctr">
                <a:spcBef>
                  <a:spcPct val="50000"/>
                </a:spcBef>
                <a:buClr>
                  <a:srgbClr val="F0AB00"/>
                </a:buClr>
                <a:buSzPct val="80000"/>
                <a:defRPr/>
              </a:pPr>
              <a:r>
                <a:rPr lang="en-US" sz="1800" kern="0" dirty="0">
                  <a:solidFill>
                    <a:sysClr val="windowText" lastClr="000000"/>
                  </a:solidFill>
                  <a:ea typeface="Arial Unicode MS" pitchFamily="34" charset="-128"/>
                  <a:cs typeface="Arial Unicode MS" pitchFamily="34" charset="-128"/>
                </a:rPr>
                <a:t>ABAP Managed Database Procedures</a:t>
              </a:r>
            </a:p>
          </p:txBody>
        </p:sp>
        <p:sp>
          <p:nvSpPr>
            <p:cNvPr id="9" name="TextBox 8"/>
            <p:cNvSpPr txBox="1"/>
            <p:nvPr/>
          </p:nvSpPr>
          <p:spPr bwMode="gray">
            <a:xfrm>
              <a:off x="6226175" y="2224088"/>
              <a:ext cx="1023766" cy="232772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</a:bodyPr>
            <a:lstStyle/>
            <a:p>
              <a:pPr>
                <a:spcBef>
                  <a:spcPct val="50000"/>
                </a:spcBef>
                <a:buClr>
                  <a:srgbClr val="F0AB00"/>
                </a:buClr>
                <a:buSzPct val="80000"/>
                <a:defRPr/>
              </a:pPr>
              <a:r>
                <a:rPr lang="en-US" sz="1800" kern="0" dirty="0">
                  <a:ea typeface="Arial Unicode MS" pitchFamily="34" charset="-128"/>
                  <a:cs typeface="Arial Unicode MS" pitchFamily="34" charset="-128"/>
                </a:rPr>
                <a:t>“Top-Down”</a:t>
              </a:r>
            </a:p>
          </p:txBody>
        </p:sp>
        <p:sp>
          <p:nvSpPr>
            <p:cNvPr id="10" name="Rectangle 9"/>
            <p:cNvSpPr/>
            <p:nvPr/>
          </p:nvSpPr>
          <p:spPr bwMode="gray">
            <a:xfrm>
              <a:off x="8464550" y="2201863"/>
              <a:ext cx="1728787" cy="323850"/>
            </a:xfrm>
            <a:prstGeom prst="rect">
              <a:avLst/>
            </a:prstGeom>
            <a:solidFill>
              <a:srgbClr val="F0AB00"/>
            </a:solidFill>
            <a:ln w="6350" algn="ctr">
              <a:noFill/>
              <a:miter lim="800000"/>
              <a:headEnd/>
              <a:tailEnd/>
            </a:ln>
            <a:effectLst/>
          </p:spPr>
          <p:txBody>
            <a:bodyPr lIns="0" tIns="0" rIns="0" bIns="0" anchor="ctr"/>
            <a:lstStyle/>
            <a:p>
              <a:pPr algn="ctr">
                <a:spcBef>
                  <a:spcPct val="50000"/>
                </a:spcBef>
                <a:buClr>
                  <a:srgbClr val="F0AB00"/>
                </a:buClr>
                <a:buSzPct val="80000"/>
                <a:defRPr/>
              </a:pPr>
              <a:r>
                <a:rPr lang="en-US" sz="1800" kern="0" dirty="0">
                  <a:solidFill>
                    <a:sysClr val="windowText" lastClr="000000"/>
                  </a:solidFill>
                  <a:ea typeface="Arial Unicode MS" pitchFamily="34" charset="-128"/>
                  <a:cs typeface="Arial Unicode MS" pitchFamily="34" charset="-128"/>
                </a:rPr>
                <a:t>Lifecycle</a:t>
              </a:r>
            </a:p>
          </p:txBody>
        </p:sp>
        <p:sp>
          <p:nvSpPr>
            <p:cNvPr id="12" name="Rectangle 11"/>
            <p:cNvSpPr/>
            <p:nvPr/>
          </p:nvSpPr>
          <p:spPr bwMode="gray">
            <a:xfrm>
              <a:off x="6623050" y="2501900"/>
              <a:ext cx="3630612" cy="1187450"/>
            </a:xfrm>
            <a:prstGeom prst="rect">
              <a:avLst/>
            </a:prstGeom>
            <a:solidFill>
              <a:srgbClr val="FFFFFF">
                <a:lumMod val="75000"/>
              </a:srgbClr>
            </a:solidFill>
            <a:ln w="6350" algn="ctr">
              <a:noFill/>
              <a:miter lim="800000"/>
              <a:headEnd/>
              <a:tailEnd/>
            </a:ln>
            <a:effectLst/>
          </p:spPr>
          <p:txBody>
            <a:bodyPr lIns="107046" tIns="85638" rIns="107046" bIns="85638"/>
            <a:lstStyle/>
            <a:p>
              <a:pPr algn="ctr">
                <a:spcBef>
                  <a:spcPct val="50000"/>
                </a:spcBef>
                <a:buClr>
                  <a:srgbClr val="F0AB00"/>
                </a:buClr>
                <a:buSzPct val="80000"/>
                <a:defRPr/>
              </a:pPr>
              <a:endParaRPr lang="en-US" sz="1800" kern="0" dirty="0">
                <a:solidFill>
                  <a:sysClr val="windowText" lastClr="000000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13" name="Rectangle 12"/>
            <p:cNvSpPr/>
            <p:nvPr/>
          </p:nvSpPr>
          <p:spPr bwMode="gray">
            <a:xfrm>
              <a:off x="6773862" y="2757488"/>
              <a:ext cx="1619250" cy="779462"/>
            </a:xfrm>
            <a:prstGeom prst="rect">
              <a:avLst/>
            </a:prstGeom>
            <a:solidFill>
              <a:srgbClr val="FFFFFF"/>
            </a:solidFill>
            <a:ln w="6350" algn="ctr">
              <a:solidFill>
                <a:srgbClr val="FFFFFF">
                  <a:lumMod val="75000"/>
                </a:srgbClr>
              </a:solidFill>
              <a:miter lim="800000"/>
              <a:headEnd/>
              <a:tailEnd/>
            </a:ln>
          </p:spPr>
          <p:txBody>
            <a:bodyPr lIns="35992" tIns="71983" rIns="35992" bIns="71983" anchor="ctr"/>
            <a:lstStyle/>
            <a:p>
              <a:pPr algn="ctr">
                <a:spcBef>
                  <a:spcPct val="50000"/>
                </a:spcBef>
                <a:buClr>
                  <a:srgbClr val="F0AB00"/>
                </a:buClr>
                <a:buSzPct val="80000"/>
                <a:defRPr/>
              </a:pPr>
              <a:r>
                <a:rPr lang="en-US" sz="1800" kern="0" dirty="0">
                  <a:solidFill>
                    <a:sysClr val="windowText" lastClr="000000"/>
                  </a:solidFill>
                  <a:ea typeface="Arial Unicode MS" pitchFamily="34" charset="-128"/>
                  <a:cs typeface="Arial Unicode MS" pitchFamily="34" charset="-128"/>
                </a:rPr>
                <a:t>ABAP </a:t>
              </a:r>
              <a:br>
                <a:rPr lang="en-US" sz="1800" kern="0" dirty="0">
                  <a:solidFill>
                    <a:sysClr val="windowText" lastClr="000000"/>
                  </a:solidFill>
                  <a:ea typeface="Arial Unicode MS" pitchFamily="34" charset="-128"/>
                  <a:cs typeface="Arial Unicode MS" pitchFamily="34" charset="-128"/>
                </a:rPr>
              </a:br>
              <a:r>
                <a:rPr lang="en-US" sz="1800" kern="0" dirty="0">
                  <a:solidFill>
                    <a:sysClr val="windowText" lastClr="000000"/>
                  </a:solidFill>
                  <a:ea typeface="Arial Unicode MS" pitchFamily="34" charset="-128"/>
                  <a:cs typeface="Arial Unicode MS" pitchFamily="34" charset="-128"/>
                </a:rPr>
                <a:t>Managed DB Procedure</a:t>
              </a:r>
            </a:p>
          </p:txBody>
        </p:sp>
        <p:sp>
          <p:nvSpPr>
            <p:cNvPr id="14" name="Sun 13"/>
            <p:cNvSpPr/>
            <p:nvPr/>
          </p:nvSpPr>
          <p:spPr bwMode="gray">
            <a:xfrm>
              <a:off x="6680200" y="2549525"/>
              <a:ext cx="454025" cy="466725"/>
            </a:xfrm>
            <a:prstGeom prst="sun">
              <a:avLst/>
            </a:prstGeom>
            <a:solidFill>
              <a:srgbClr val="F0AB00"/>
            </a:solidFill>
            <a:ln w="6350" algn="ctr">
              <a:solidFill>
                <a:srgbClr val="000000">
                  <a:lumMod val="50000"/>
                  <a:lumOff val="50000"/>
                </a:srgbClr>
              </a:solidFill>
              <a:miter lim="800000"/>
              <a:headEnd/>
              <a:tailEnd/>
            </a:ln>
          </p:spPr>
          <p:txBody>
            <a:bodyPr lIns="89979" tIns="71983" rIns="89979" bIns="71983" anchor="ctr"/>
            <a:lstStyle/>
            <a:p>
              <a:pPr algn="ctr">
                <a:spcBef>
                  <a:spcPct val="50000"/>
                </a:spcBef>
                <a:buClr>
                  <a:srgbClr val="F0AB00"/>
                </a:buClr>
                <a:buSzPct val="80000"/>
                <a:defRPr/>
              </a:pPr>
              <a:endParaRPr lang="en-US" sz="2000" kern="0" dirty="0">
                <a:solidFill>
                  <a:sysClr val="windowText" lastClr="000000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15" name="Rectangle 14"/>
            <p:cNvSpPr/>
            <p:nvPr/>
          </p:nvSpPr>
          <p:spPr bwMode="gray">
            <a:xfrm>
              <a:off x="8631237" y="2757488"/>
              <a:ext cx="1395413" cy="779462"/>
            </a:xfrm>
            <a:prstGeom prst="rect">
              <a:avLst/>
            </a:prstGeom>
            <a:solidFill>
              <a:srgbClr val="FFFFFF"/>
            </a:solidFill>
            <a:ln w="6350" algn="ctr">
              <a:solidFill>
                <a:srgbClr val="FFFFFF">
                  <a:lumMod val="75000"/>
                </a:srgbClr>
              </a:solidFill>
              <a:miter lim="800000"/>
              <a:headEnd/>
              <a:tailEnd/>
            </a:ln>
          </p:spPr>
          <p:txBody>
            <a:bodyPr lIns="71983" tIns="71983" rIns="71983" bIns="71983" anchor="ctr"/>
            <a:lstStyle/>
            <a:p>
              <a:pPr algn="ctr">
                <a:spcBef>
                  <a:spcPct val="50000"/>
                </a:spcBef>
                <a:buClr>
                  <a:srgbClr val="F0AB00"/>
                </a:buClr>
                <a:buSzPct val="80000"/>
                <a:defRPr/>
              </a:pPr>
              <a:r>
                <a:rPr lang="en-US" sz="1800" kern="0" dirty="0">
                  <a:solidFill>
                    <a:sysClr val="windowText" lastClr="000000"/>
                  </a:solidFill>
                  <a:ea typeface="Arial Unicode MS" pitchFamily="34" charset="-128"/>
                  <a:cs typeface="Arial Unicode MS" pitchFamily="34" charset="-128"/>
                </a:rPr>
                <a:t>Standard ABAP Transport</a:t>
              </a:r>
            </a:p>
          </p:txBody>
        </p:sp>
        <p:sp>
          <p:nvSpPr>
            <p:cNvPr id="16" name="Equal 15"/>
            <p:cNvSpPr/>
            <p:nvPr/>
          </p:nvSpPr>
          <p:spPr bwMode="gray">
            <a:xfrm>
              <a:off x="8432800" y="2608263"/>
              <a:ext cx="490537" cy="382587"/>
            </a:xfrm>
            <a:prstGeom prst="mathEqual">
              <a:avLst/>
            </a:prstGeom>
            <a:solidFill>
              <a:srgbClr val="F0AB00"/>
            </a:solidFill>
            <a:ln w="6350" algn="ctr">
              <a:solidFill>
                <a:srgbClr val="000000">
                  <a:lumMod val="50000"/>
                  <a:lumOff val="50000"/>
                </a:srgbClr>
              </a:solidFill>
              <a:miter lim="800000"/>
              <a:headEnd/>
              <a:tailEnd/>
            </a:ln>
          </p:spPr>
          <p:txBody>
            <a:bodyPr lIns="89979" tIns="71983" rIns="89979" bIns="71983" anchor="ctr"/>
            <a:lstStyle/>
            <a:p>
              <a:pPr algn="ctr">
                <a:spcBef>
                  <a:spcPct val="50000"/>
                </a:spcBef>
                <a:buClr>
                  <a:srgbClr val="F0AB00"/>
                </a:buClr>
                <a:buSzPct val="80000"/>
                <a:defRPr/>
              </a:pPr>
              <a:endParaRPr lang="en-US" sz="2000" kern="0" dirty="0">
                <a:solidFill>
                  <a:sysClr val="windowText" lastClr="000000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17" name="Rectangle 16"/>
            <p:cNvSpPr/>
            <p:nvPr/>
          </p:nvSpPr>
          <p:spPr bwMode="gray">
            <a:xfrm rot="16200000">
              <a:off x="5841206" y="2907506"/>
              <a:ext cx="1187450" cy="376238"/>
            </a:xfrm>
            <a:prstGeom prst="rect">
              <a:avLst/>
            </a:prstGeom>
            <a:solidFill>
              <a:srgbClr val="F0AB00"/>
            </a:solidFill>
            <a:ln w="6350" algn="ctr">
              <a:noFill/>
              <a:miter lim="800000"/>
              <a:headEnd/>
              <a:tailEnd/>
            </a:ln>
            <a:effectLst/>
          </p:spPr>
          <p:txBody>
            <a:bodyPr lIns="107046" tIns="85638" rIns="107046" bIns="85638" anchor="ctr"/>
            <a:lstStyle/>
            <a:p>
              <a:pPr algn="ctr">
                <a:spcBef>
                  <a:spcPct val="50000"/>
                </a:spcBef>
                <a:buClr>
                  <a:srgbClr val="F0AB00"/>
                </a:buClr>
                <a:buSzPct val="80000"/>
                <a:defRPr/>
              </a:pPr>
              <a:r>
                <a:rPr lang="en-US" sz="1800" kern="0" dirty="0">
                  <a:solidFill>
                    <a:sysClr val="windowText" lastClr="000000"/>
                  </a:solidFill>
                  <a:ea typeface="Arial Unicode MS" pitchFamily="34" charset="-128"/>
                  <a:cs typeface="Arial Unicode MS" pitchFamily="34" charset="-128"/>
                </a:rPr>
                <a:t>AS ABAP</a:t>
              </a:r>
            </a:p>
          </p:txBody>
        </p:sp>
        <p:sp>
          <p:nvSpPr>
            <p:cNvPr id="18" name="Rectangle 17"/>
            <p:cNvSpPr/>
            <p:nvPr/>
          </p:nvSpPr>
          <p:spPr bwMode="gray">
            <a:xfrm rot="16200000">
              <a:off x="5841206" y="4317206"/>
              <a:ext cx="1187450" cy="376238"/>
            </a:xfrm>
            <a:prstGeom prst="rect">
              <a:avLst/>
            </a:prstGeom>
            <a:solidFill>
              <a:srgbClr val="F0AB00"/>
            </a:solidFill>
            <a:ln w="6350" algn="ctr">
              <a:noFill/>
              <a:miter lim="800000"/>
              <a:headEnd/>
              <a:tailEnd/>
            </a:ln>
            <a:effectLst/>
          </p:spPr>
          <p:txBody>
            <a:bodyPr lIns="107046" tIns="85638" rIns="107046" bIns="85638" anchor="ctr"/>
            <a:lstStyle/>
            <a:p>
              <a:pPr algn="ctr">
                <a:spcBef>
                  <a:spcPct val="50000"/>
                </a:spcBef>
                <a:buClr>
                  <a:srgbClr val="F0AB00"/>
                </a:buClr>
                <a:buSzPct val="80000"/>
                <a:defRPr/>
              </a:pPr>
              <a:r>
                <a:rPr lang="en-US" sz="1800" kern="0" dirty="0">
                  <a:solidFill>
                    <a:sysClr val="windowText" lastClr="000000"/>
                  </a:solidFill>
                  <a:ea typeface="Arial Unicode MS" pitchFamily="34" charset="-128"/>
                  <a:cs typeface="Arial Unicode MS" pitchFamily="34" charset="-128"/>
                </a:rPr>
                <a:t>SAP HANA</a:t>
              </a:r>
            </a:p>
          </p:txBody>
        </p:sp>
        <p:sp>
          <p:nvSpPr>
            <p:cNvPr id="19" name="Rectangle 18"/>
            <p:cNvSpPr/>
            <p:nvPr/>
          </p:nvSpPr>
          <p:spPr bwMode="gray">
            <a:xfrm>
              <a:off x="6623050" y="3911600"/>
              <a:ext cx="3630612" cy="1187450"/>
            </a:xfrm>
            <a:prstGeom prst="rect">
              <a:avLst/>
            </a:prstGeom>
            <a:solidFill>
              <a:srgbClr val="FFFFFF">
                <a:lumMod val="75000"/>
              </a:srgbClr>
            </a:solidFill>
            <a:ln w="6350" algn="ctr">
              <a:noFill/>
              <a:miter lim="800000"/>
              <a:headEnd/>
              <a:tailEnd/>
            </a:ln>
            <a:effectLst/>
          </p:spPr>
          <p:txBody>
            <a:bodyPr lIns="107046" tIns="85638" rIns="107046" bIns="85638"/>
            <a:lstStyle/>
            <a:p>
              <a:pPr algn="ctr">
                <a:spcBef>
                  <a:spcPct val="50000"/>
                </a:spcBef>
                <a:buClr>
                  <a:srgbClr val="F0AB00"/>
                </a:buClr>
                <a:buSzPct val="80000"/>
                <a:defRPr/>
              </a:pPr>
              <a:endParaRPr lang="en-US" sz="1800" kern="0" dirty="0">
                <a:solidFill>
                  <a:sysClr val="windowText" lastClr="000000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20" name="Rectangle 19"/>
            <p:cNvSpPr/>
            <p:nvPr/>
          </p:nvSpPr>
          <p:spPr bwMode="gray">
            <a:xfrm>
              <a:off x="6907212" y="4114800"/>
              <a:ext cx="1368425" cy="779463"/>
            </a:xfrm>
            <a:prstGeom prst="rect">
              <a:avLst/>
            </a:prstGeom>
            <a:solidFill>
              <a:srgbClr val="FFFFFF"/>
            </a:solidFill>
            <a:ln w="6350" algn="ctr">
              <a:solidFill>
                <a:srgbClr val="FFFFFF">
                  <a:lumMod val="75000"/>
                </a:srgbClr>
              </a:solidFill>
              <a:miter lim="800000"/>
              <a:headEnd/>
              <a:tailEnd/>
            </a:ln>
          </p:spPr>
          <p:txBody>
            <a:bodyPr lIns="89979" tIns="71983" rIns="89979" bIns="71983" anchor="ctr"/>
            <a:lstStyle/>
            <a:p>
              <a:pPr algn="ctr">
                <a:spcBef>
                  <a:spcPct val="50000"/>
                </a:spcBef>
                <a:buClr>
                  <a:srgbClr val="F0AB00"/>
                </a:buClr>
                <a:buSzPct val="80000"/>
                <a:defRPr/>
              </a:pPr>
              <a:r>
                <a:rPr lang="en-US" sz="1800" kern="0" dirty="0">
                  <a:solidFill>
                    <a:sysClr val="windowText" lastClr="000000"/>
                  </a:solidFill>
                  <a:ea typeface="Arial Unicode MS" pitchFamily="34" charset="-128"/>
                  <a:cs typeface="Arial Unicode MS" pitchFamily="34" charset="-128"/>
                </a:rPr>
                <a:t>Stored Procedure</a:t>
              </a:r>
            </a:p>
          </p:txBody>
        </p:sp>
        <p:sp>
          <p:nvSpPr>
            <p:cNvPr id="21" name="Can 20"/>
            <p:cNvSpPr/>
            <p:nvPr/>
          </p:nvSpPr>
          <p:spPr bwMode="gray">
            <a:xfrm>
              <a:off x="6723062" y="4076700"/>
              <a:ext cx="360363" cy="304800"/>
            </a:xfrm>
            <a:prstGeom prst="can">
              <a:avLst/>
            </a:prstGeom>
            <a:solidFill>
              <a:srgbClr val="F0AB00"/>
            </a:solidFill>
            <a:ln w="6350" algn="ctr">
              <a:solidFill>
                <a:srgbClr val="000000">
                  <a:lumMod val="50000"/>
                  <a:lumOff val="50000"/>
                </a:srgbClr>
              </a:solidFill>
              <a:miter lim="800000"/>
              <a:headEnd/>
              <a:tailEnd/>
            </a:ln>
          </p:spPr>
          <p:txBody>
            <a:bodyPr lIns="89979" tIns="71983" rIns="89979" bIns="71983" anchor="ctr"/>
            <a:lstStyle/>
            <a:p>
              <a:pPr algn="ctr">
                <a:spcBef>
                  <a:spcPct val="50000"/>
                </a:spcBef>
                <a:buClr>
                  <a:srgbClr val="F0AB00"/>
                </a:buClr>
                <a:buSzPct val="80000"/>
                <a:defRPr/>
              </a:pPr>
              <a:endParaRPr lang="en-US" sz="2000" kern="0" dirty="0">
                <a:solidFill>
                  <a:sysClr val="windowText" lastClr="000000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  <p:cxnSp>
          <p:nvCxnSpPr>
            <p:cNvPr id="22" name="Straight Arrow Connector 38"/>
            <p:cNvCxnSpPr>
              <a:cxnSpLocks noChangeShapeType="1"/>
              <a:stCxn id="20" idx="0"/>
              <a:endCxn id="13" idx="2"/>
            </p:cNvCxnSpPr>
            <p:nvPr/>
          </p:nvCxnSpPr>
          <p:spPr bwMode="gray">
            <a:xfrm flipH="1" flipV="1">
              <a:off x="7583487" y="3536950"/>
              <a:ext cx="7938" cy="577850"/>
            </a:xfrm>
            <a:prstGeom prst="straightConnector1">
              <a:avLst/>
            </a:prstGeom>
            <a:noFill/>
            <a:ln w="28575" algn="ctr">
              <a:solidFill>
                <a:srgbClr val="000000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3" name="TextBox 39"/>
            <p:cNvSpPr txBox="1">
              <a:spLocks noChangeArrowheads="1"/>
            </p:cNvSpPr>
            <p:nvPr/>
          </p:nvSpPr>
          <p:spPr bwMode="gray">
            <a:xfrm>
              <a:off x="7648575" y="3675101"/>
              <a:ext cx="647700" cy="215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eaLnBrk="0" hangingPunct="0">
                <a:defRPr sz="16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sz="16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sz="16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sz="16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sz="16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Clr>
                  <a:srgbClr val="F0AB00"/>
                </a:buClr>
                <a:buSzPct val="80000"/>
              </a:pPr>
              <a:r>
                <a:rPr lang="en-US" sz="1800" b="0" dirty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deploy</a:t>
              </a:r>
            </a:p>
          </p:txBody>
        </p:sp>
        <p:sp>
          <p:nvSpPr>
            <p:cNvPr id="24" name="Rectangle 23"/>
            <p:cNvSpPr/>
            <p:nvPr/>
          </p:nvSpPr>
          <p:spPr bwMode="gray">
            <a:xfrm>
              <a:off x="8464550" y="2203450"/>
              <a:ext cx="1728787" cy="2952750"/>
            </a:xfrm>
            <a:prstGeom prst="rect">
              <a:avLst/>
            </a:prstGeom>
            <a:noFill/>
            <a:ln w="12700" algn="ctr">
              <a:solidFill>
                <a:srgbClr val="666666"/>
              </a:solidFill>
              <a:prstDash val="solid"/>
              <a:miter lim="800000"/>
              <a:headEnd/>
              <a:tailEnd/>
            </a:ln>
          </p:spPr>
          <p:txBody>
            <a:bodyPr lIns="107046" tIns="85638" rIns="107046" bIns="85638" anchor="ctr"/>
            <a:lstStyle/>
            <a:p>
              <a:pPr algn="ctr">
                <a:spcBef>
                  <a:spcPct val="50000"/>
                </a:spcBef>
                <a:buClr>
                  <a:srgbClr val="F0AB00"/>
                </a:buClr>
                <a:buSzPct val="80000"/>
                <a:defRPr/>
              </a:pPr>
              <a:endParaRPr lang="en-US" sz="2799" kern="0" dirty="0">
                <a:solidFill>
                  <a:sysClr val="windowText" lastClr="000000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</p:grpSp>
      <p:sp>
        <p:nvSpPr>
          <p:cNvPr id="25" name="Rectangle 49"/>
          <p:cNvSpPr>
            <a:spLocks noChangeArrowheads="1"/>
          </p:cNvSpPr>
          <p:nvPr/>
        </p:nvSpPr>
        <p:spPr bwMode="auto">
          <a:xfrm>
            <a:off x="366536" y="936821"/>
            <a:ext cx="1156052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defTabSz="914217">
              <a:spcBef>
                <a:spcPts val="1625"/>
              </a:spcBef>
              <a:buClr>
                <a:srgbClr val="F0AB00"/>
              </a:buClr>
              <a:buSzPct val="80000"/>
              <a:defRPr/>
            </a:pPr>
            <a:r>
              <a:rPr lang="en-US" sz="1800" kern="0" dirty="0">
                <a:solidFill>
                  <a:schemeClr val="bg1"/>
                </a:solidFill>
              </a:rPr>
              <a:t>Methods of global classes marked with tag interface, available since ABAP 7.4 SP05</a:t>
            </a:r>
          </a:p>
        </p:txBody>
      </p:sp>
      <p:sp>
        <p:nvSpPr>
          <p:cNvPr id="26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4692" y="6472169"/>
            <a:ext cx="3535694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 &amp; Shubham Singh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96111158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405780" y="274639"/>
            <a:ext cx="11101595" cy="711081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Integration of Database Procedures into ABAP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06796" y="971436"/>
            <a:ext cx="9144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800" kern="0" dirty="0">
                <a:solidFill>
                  <a:schemeClr val="bg1"/>
                </a:solidFill>
              </a:rPr>
              <a:t>Standard ABAP class methods are used as containers for the implementation of AMDPs</a:t>
            </a:r>
          </a:p>
        </p:txBody>
      </p:sp>
      <p:sp>
        <p:nvSpPr>
          <p:cNvPr id="7" name="Rectangle 6"/>
          <p:cNvSpPr/>
          <p:nvPr/>
        </p:nvSpPr>
        <p:spPr bwMode="gray">
          <a:xfrm>
            <a:off x="324001" y="1313271"/>
            <a:ext cx="8362700" cy="5428097"/>
          </a:xfrm>
          <a:prstGeom prst="rect">
            <a:avLst/>
          </a:prstGeom>
          <a:solidFill>
            <a:srgbClr val="FFFFFF">
              <a:lumMod val="95000"/>
            </a:srgbClr>
          </a:solidFill>
          <a:ln w="6350" algn="ctr">
            <a:noFill/>
            <a:miter lim="800000"/>
            <a:headEnd/>
            <a:tailEnd/>
          </a:ln>
          <a:effectLst/>
        </p:spPr>
        <p:txBody>
          <a:bodyPr lIns="89979" tIns="71983" rIns="89979" bIns="71983" anchor="ctr"/>
          <a:lstStyle/>
          <a:p>
            <a:pPr>
              <a:spcBef>
                <a:spcPts val="600"/>
              </a:spcBef>
              <a:buClr>
                <a:srgbClr val="F0AB00"/>
              </a:buClr>
              <a:buSzPct val="80000"/>
              <a:defRPr/>
            </a:pPr>
            <a:r>
              <a:rPr lang="en-US" sz="1600" kern="0" dirty="0">
                <a:latin typeface="Courier New" pitchFamily="49" charset="0"/>
                <a:cs typeface="Courier New" pitchFamily="49" charset="0"/>
              </a:rPr>
              <a:t>CLASS</a:t>
            </a:r>
            <a:r>
              <a:rPr lang="en-US" sz="1600" kern="0" dirty="0">
                <a:solidFill>
                  <a:srgbClr val="0076CB"/>
                </a:solidFill>
                <a:latin typeface="Courier New" pitchFamily="49" charset="0"/>
                <a:cs typeface="Courier New" pitchFamily="49" charset="0"/>
              </a:rPr>
              <a:t> zcl_jan_amdp </a:t>
            </a:r>
            <a:r>
              <a:rPr lang="en-US" sz="1600" kern="0" dirty="0">
                <a:latin typeface="Courier New" pitchFamily="49" charset="0"/>
                <a:cs typeface="Courier New" pitchFamily="49" charset="0"/>
              </a:rPr>
              <a:t>DEFINITION</a:t>
            </a:r>
          </a:p>
          <a:p>
            <a:pPr>
              <a:spcBef>
                <a:spcPts val="600"/>
              </a:spcBef>
              <a:buClr>
                <a:srgbClr val="F0AB00"/>
              </a:buClr>
              <a:buSzPct val="80000"/>
              <a:defRPr/>
            </a:pPr>
            <a:r>
              <a:rPr lang="en-US" sz="1600" kern="0" dirty="0">
                <a:solidFill>
                  <a:srgbClr val="0076CB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kern="0" dirty="0">
                <a:latin typeface="Courier New" pitchFamily="49" charset="0"/>
                <a:cs typeface="Courier New" pitchFamily="49" charset="0"/>
              </a:rPr>
              <a:t>PUBLIC</a:t>
            </a:r>
          </a:p>
          <a:p>
            <a:pPr>
              <a:spcBef>
                <a:spcPts val="600"/>
              </a:spcBef>
              <a:buClr>
                <a:srgbClr val="F0AB00"/>
              </a:buClr>
              <a:buSzPct val="80000"/>
              <a:defRPr/>
            </a:pPr>
            <a:r>
              <a:rPr lang="en-US" sz="1600" kern="0" dirty="0">
                <a:latin typeface="Courier New" pitchFamily="49" charset="0"/>
                <a:cs typeface="Courier New" pitchFamily="49" charset="0"/>
              </a:rPr>
              <a:t>  FINAL</a:t>
            </a:r>
          </a:p>
          <a:p>
            <a:pPr>
              <a:spcBef>
                <a:spcPts val="600"/>
              </a:spcBef>
              <a:buClr>
                <a:srgbClr val="F0AB00"/>
              </a:buClr>
              <a:buSzPct val="80000"/>
              <a:defRPr/>
            </a:pPr>
            <a:r>
              <a:rPr lang="en-US" sz="1600" kern="0" dirty="0">
                <a:latin typeface="Courier New" pitchFamily="49" charset="0"/>
                <a:cs typeface="Courier New" pitchFamily="49" charset="0"/>
              </a:rPr>
              <a:t>  CREATE PUBLIC .</a:t>
            </a:r>
          </a:p>
          <a:p>
            <a:pPr>
              <a:spcBef>
                <a:spcPts val="600"/>
              </a:spcBef>
              <a:buClr>
                <a:srgbClr val="F0AB00"/>
              </a:buClr>
              <a:buSzPct val="80000"/>
              <a:defRPr/>
            </a:pPr>
            <a:r>
              <a:rPr lang="en-US" sz="1600" kern="0" dirty="0">
                <a:latin typeface="Courier New" pitchFamily="49" charset="0"/>
                <a:cs typeface="Courier New" pitchFamily="49" charset="0"/>
              </a:rPr>
              <a:t>  PUBLIC SECTION.</a:t>
            </a:r>
          </a:p>
          <a:p>
            <a:pPr>
              <a:spcBef>
                <a:spcPts val="600"/>
              </a:spcBef>
              <a:buClr>
                <a:srgbClr val="F0AB00"/>
              </a:buClr>
              <a:buSzPct val="80000"/>
              <a:defRPr/>
            </a:pPr>
            <a:r>
              <a:rPr lang="en-US" sz="1600" kern="0" dirty="0">
                <a:solidFill>
                  <a:srgbClr val="0076CB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kern="0" dirty="0">
                <a:latin typeface="Courier New" pitchFamily="49" charset="0"/>
                <a:cs typeface="Courier New" pitchFamily="49" charset="0"/>
              </a:rPr>
              <a:t>INTERFACES</a:t>
            </a:r>
            <a:r>
              <a:rPr lang="en-US" sz="1600" kern="0" dirty="0">
                <a:solidFill>
                  <a:srgbClr val="0076CB"/>
                </a:solidFill>
                <a:latin typeface="Courier New" pitchFamily="49" charset="0"/>
                <a:cs typeface="Courier New" pitchFamily="49" charset="0"/>
              </a:rPr>
              <a:t> if_amdp_marker_hdb .</a:t>
            </a:r>
          </a:p>
          <a:p>
            <a:pPr>
              <a:spcBef>
                <a:spcPts val="600"/>
              </a:spcBef>
              <a:buClr>
                <a:srgbClr val="F0AB00"/>
              </a:buClr>
              <a:buSzPct val="80000"/>
              <a:defRPr/>
            </a:pPr>
            <a:r>
              <a:rPr lang="en-US" sz="1600" kern="0" dirty="0">
                <a:solidFill>
                  <a:srgbClr val="0076CB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kern="0" dirty="0">
                <a:latin typeface="Courier New" pitchFamily="49" charset="0"/>
                <a:cs typeface="Courier New" pitchFamily="49" charset="0"/>
              </a:rPr>
              <a:t>CLASS-METHODS</a:t>
            </a:r>
            <a:r>
              <a:rPr lang="en-US" sz="1600" kern="0" dirty="0">
                <a:solidFill>
                  <a:srgbClr val="0076CB"/>
                </a:solidFill>
                <a:latin typeface="Courier New" pitchFamily="49" charset="0"/>
                <a:cs typeface="Courier New" pitchFamily="49" charset="0"/>
              </a:rPr>
              <a:t> get_oia </a:t>
            </a:r>
            <a:r>
              <a:rPr lang="en-US" sz="1600" kern="0" dirty="0">
                <a:latin typeface="Courier New" pitchFamily="49" charset="0"/>
                <a:cs typeface="Courier New" pitchFamily="49" charset="0"/>
              </a:rPr>
              <a:t>EXPORTING VALUE(</a:t>
            </a:r>
            <a:r>
              <a:rPr lang="en-US" sz="1600" kern="0" dirty="0" err="1">
                <a:latin typeface="Courier New" pitchFamily="49" charset="0"/>
                <a:cs typeface="Courier New" pitchFamily="49" charset="0"/>
              </a:rPr>
              <a:t>et_oia</a:t>
            </a:r>
            <a:r>
              <a:rPr lang="en-US" sz="1600" kern="0" dirty="0">
                <a:latin typeface="Courier New" pitchFamily="49" charset="0"/>
                <a:cs typeface="Courier New" pitchFamily="49" charset="0"/>
              </a:rPr>
              <a:t>) type </a:t>
            </a:r>
            <a:r>
              <a:rPr lang="en-US" sz="1600" kern="0" dirty="0">
                <a:solidFill>
                  <a:srgbClr val="0076CB"/>
                </a:solidFill>
                <a:latin typeface="Courier New" pitchFamily="49" charset="0"/>
                <a:cs typeface="Courier New" pitchFamily="49" charset="0"/>
              </a:rPr>
              <a:t>ztt_jan_oia.</a:t>
            </a:r>
          </a:p>
          <a:p>
            <a:pPr>
              <a:spcBef>
                <a:spcPts val="600"/>
              </a:spcBef>
              <a:buClr>
                <a:srgbClr val="F0AB00"/>
              </a:buClr>
              <a:buSzPct val="80000"/>
              <a:defRPr/>
            </a:pPr>
            <a:r>
              <a:rPr lang="en-US" sz="1600" kern="0" dirty="0">
                <a:solidFill>
                  <a:srgbClr val="0076CB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kern="0" dirty="0">
                <a:latin typeface="Courier New" pitchFamily="49" charset="0"/>
                <a:cs typeface="Courier New" pitchFamily="49" charset="0"/>
              </a:rPr>
              <a:t>PROTECTED SECTION.</a:t>
            </a:r>
          </a:p>
          <a:p>
            <a:pPr>
              <a:spcBef>
                <a:spcPts val="600"/>
              </a:spcBef>
              <a:buClr>
                <a:srgbClr val="F0AB00"/>
              </a:buClr>
              <a:buSzPct val="80000"/>
              <a:defRPr/>
            </a:pPr>
            <a:r>
              <a:rPr lang="en-US" sz="1600" kern="0" dirty="0">
                <a:latin typeface="Courier New" pitchFamily="49" charset="0"/>
                <a:cs typeface="Courier New" pitchFamily="49" charset="0"/>
              </a:rPr>
              <a:t>  PRIVATE SECTION.</a:t>
            </a:r>
          </a:p>
          <a:p>
            <a:pPr>
              <a:spcBef>
                <a:spcPts val="600"/>
              </a:spcBef>
              <a:buClr>
                <a:srgbClr val="F0AB00"/>
              </a:buClr>
              <a:buSzPct val="80000"/>
              <a:defRPr/>
            </a:pPr>
            <a:r>
              <a:rPr lang="en-US" sz="1600" kern="0" dirty="0">
                <a:latin typeface="Courier New" pitchFamily="49" charset="0"/>
                <a:cs typeface="Courier New" pitchFamily="49" charset="0"/>
              </a:rPr>
              <a:t>ENDCLASS.</a:t>
            </a:r>
          </a:p>
          <a:p>
            <a:pPr>
              <a:spcBef>
                <a:spcPts val="600"/>
              </a:spcBef>
              <a:buClr>
                <a:srgbClr val="F0AB00"/>
              </a:buClr>
              <a:buSzPct val="80000"/>
              <a:defRPr/>
            </a:pPr>
            <a:r>
              <a:rPr lang="en-US" sz="1600" kern="0" dirty="0">
                <a:latin typeface="Courier New" pitchFamily="49" charset="0"/>
                <a:cs typeface="Courier New" pitchFamily="49" charset="0"/>
              </a:rPr>
              <a:t>CLASS</a:t>
            </a:r>
            <a:r>
              <a:rPr lang="en-US" sz="1600" kern="0" dirty="0">
                <a:solidFill>
                  <a:srgbClr val="0076CB"/>
                </a:solidFill>
                <a:latin typeface="Courier New" pitchFamily="49" charset="0"/>
                <a:cs typeface="Courier New" pitchFamily="49" charset="0"/>
              </a:rPr>
              <a:t> zcl_jan_amdp </a:t>
            </a:r>
            <a:r>
              <a:rPr lang="en-US" sz="1600" kern="0" dirty="0">
                <a:latin typeface="Courier New" pitchFamily="49" charset="0"/>
                <a:cs typeface="Courier New" pitchFamily="49" charset="0"/>
              </a:rPr>
              <a:t>IMPLEMENTATION.</a:t>
            </a:r>
            <a:r>
              <a:rPr lang="en-US" sz="1600" kern="0" dirty="0">
                <a:solidFill>
                  <a:sysClr val="windowText" lastClr="000000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sz="1600" kern="0" dirty="0">
                <a:solidFill>
                  <a:sysClr val="windowText" lastClr="000000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600" kern="0" dirty="0">
                <a:solidFill>
                  <a:srgbClr val="0076CB"/>
                </a:solidFill>
                <a:latin typeface="Courier New" pitchFamily="49" charset="0"/>
                <a:cs typeface="Courier New" pitchFamily="49" charset="0"/>
              </a:rPr>
              <a:t>  ...</a:t>
            </a:r>
            <a:r>
              <a:rPr lang="en-US" sz="1600" kern="0" dirty="0">
                <a:solidFill>
                  <a:sysClr val="windowText" lastClr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endParaRPr lang="en-US" sz="1600" kern="0" dirty="0">
              <a:solidFill>
                <a:srgbClr val="0076CB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ts val="600"/>
              </a:spcBef>
              <a:buClr>
                <a:srgbClr val="F0AB00"/>
              </a:buClr>
              <a:buSzPct val="80000"/>
              <a:defRPr/>
            </a:pPr>
            <a:r>
              <a:rPr lang="en-US" sz="1600" kern="0" dirty="0">
                <a:solidFill>
                  <a:srgbClr val="0076CB"/>
                </a:solidFill>
                <a:latin typeface="Courier New" pitchFamily="49" charset="0"/>
                <a:cs typeface="Courier New" pitchFamily="49" charset="0"/>
              </a:rPr>
              <a:t>METHOD</a:t>
            </a:r>
            <a:r>
              <a:rPr lang="en-US" sz="1600" kern="0" dirty="0">
                <a:solidFill>
                  <a:sysClr val="windowText" lastClr="000000"/>
                </a:solidFill>
                <a:latin typeface="Courier New" pitchFamily="49" charset="0"/>
                <a:cs typeface="Courier New" pitchFamily="49" charset="0"/>
              </a:rPr>
              <a:t> execute </a:t>
            </a:r>
            <a:r>
              <a:rPr lang="en-US" sz="1600" kern="0" dirty="0">
                <a:solidFill>
                  <a:srgbClr val="0076CB"/>
                </a:solidFill>
                <a:latin typeface="Courier New" pitchFamily="49" charset="0"/>
                <a:cs typeface="Courier New" pitchFamily="49" charset="0"/>
              </a:rPr>
              <a:t>BY DATABASE PROCEDURE ….</a:t>
            </a:r>
            <a:br>
              <a:rPr lang="en-US" sz="1600" kern="0" dirty="0">
                <a:solidFill>
                  <a:srgbClr val="0076CB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600" kern="0" dirty="0">
                <a:solidFill>
                  <a:sysClr val="windowText" lastClr="000000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kern="0" dirty="0">
                <a:solidFill>
                  <a:srgbClr val="FFFFFF">
                    <a:lumMod val="50000"/>
                  </a:srgbClr>
                </a:solidFill>
                <a:latin typeface="Courier New" pitchFamily="49" charset="0"/>
                <a:cs typeface="Courier New" pitchFamily="49" charset="0"/>
              </a:rPr>
              <a:t>-- SQLScript code</a:t>
            </a:r>
            <a:r>
              <a:rPr lang="en-US" sz="1600" kern="0" dirty="0">
                <a:solidFill>
                  <a:sysClr val="windowText" lastClr="000000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sz="1600" kern="0" dirty="0">
                <a:solidFill>
                  <a:sysClr val="windowText" lastClr="000000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600" kern="0" dirty="0">
                <a:solidFill>
                  <a:sysClr val="windowText" lastClr="000000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kern="0" dirty="0">
                <a:solidFill>
                  <a:srgbClr val="0076CB"/>
                </a:solidFill>
                <a:latin typeface="Courier New" pitchFamily="49" charset="0"/>
                <a:cs typeface="Courier New" pitchFamily="49" charset="0"/>
              </a:rPr>
              <a:t>ENDMETHOD</a:t>
            </a:r>
            <a:r>
              <a:rPr lang="en-US" sz="1600" kern="0" dirty="0">
                <a:solidFill>
                  <a:sysClr val="windowText" lastClr="000000"/>
                </a:solidFill>
                <a:latin typeface="Courier New" pitchFamily="49" charset="0"/>
                <a:cs typeface="Courier New" pitchFamily="49" charset="0"/>
              </a:rPr>
              <a:t>.</a:t>
            </a:r>
          </a:p>
          <a:p>
            <a:pPr>
              <a:spcBef>
                <a:spcPts val="600"/>
              </a:spcBef>
              <a:buClr>
                <a:srgbClr val="F0AB00"/>
              </a:buClr>
              <a:buSzPct val="80000"/>
              <a:defRPr/>
            </a:pPr>
            <a:r>
              <a:rPr lang="en-US" sz="1600" kern="0" dirty="0">
                <a:solidFill>
                  <a:srgbClr val="0076CB"/>
                </a:solidFill>
                <a:latin typeface="Courier New" pitchFamily="49" charset="0"/>
                <a:cs typeface="Courier New" pitchFamily="49" charset="0"/>
              </a:rPr>
              <a:t>ENDCLASS</a:t>
            </a:r>
            <a:r>
              <a:rPr lang="en-US" sz="1600" kern="0" dirty="0">
                <a:solidFill>
                  <a:sysClr val="windowText" lastClr="000000"/>
                </a:solidFill>
                <a:latin typeface="Courier New" pitchFamily="49" charset="0"/>
                <a:cs typeface="Courier New" pitchFamily="49" charset="0"/>
              </a:rPr>
              <a:t>.</a:t>
            </a:r>
          </a:p>
        </p:txBody>
      </p:sp>
      <p:sp>
        <p:nvSpPr>
          <p:cNvPr id="8" name="Line Callout 1 (Accent Bar) 7"/>
          <p:cNvSpPr/>
          <p:nvPr/>
        </p:nvSpPr>
        <p:spPr bwMode="gray">
          <a:xfrm>
            <a:off x="9269858" y="4797901"/>
            <a:ext cx="2675906" cy="814200"/>
          </a:xfrm>
          <a:prstGeom prst="accentCallout1">
            <a:avLst>
              <a:gd name="adj1" fmla="val 15058"/>
              <a:gd name="adj2" fmla="val -4528"/>
              <a:gd name="adj3" fmla="val 75969"/>
              <a:gd name="adj4" fmla="val -146946"/>
            </a:avLst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rgbClr val="000000"/>
            </a:solidFill>
            <a:prstDash val="solid"/>
            <a:headEnd/>
            <a:tailEnd/>
          </a:ln>
          <a:effectLst/>
        </p:spPr>
        <p:txBody>
          <a:bodyPr lIns="35992" tIns="71983" rIns="35992" bIns="71983" anchor="ctr"/>
          <a:lstStyle/>
          <a:p>
            <a:pPr algn="ctr" defTabSz="914217">
              <a:spcBef>
                <a:spcPct val="50000"/>
              </a:spcBef>
              <a:buClr>
                <a:srgbClr val="F0AB00"/>
              </a:buClr>
              <a:buSzPct val="80000"/>
              <a:defRPr/>
            </a:pPr>
            <a:r>
              <a:rPr lang="en-US" sz="1800" kern="0" dirty="0">
                <a:solidFill>
                  <a:srgbClr val="000000"/>
                </a:solidFill>
                <a:ea typeface="Arial Unicode MS" pitchFamily="34" charset="-128"/>
                <a:cs typeface="Arial Unicode MS" pitchFamily="34" charset="-128"/>
              </a:rPr>
              <a:t>Method container</a:t>
            </a:r>
            <a:br>
              <a:rPr lang="en-US" sz="1800" kern="0" dirty="0">
                <a:solidFill>
                  <a:srgbClr val="000000"/>
                </a:solidFill>
                <a:ea typeface="Arial Unicode MS" pitchFamily="34" charset="-128"/>
                <a:cs typeface="Arial Unicode MS" pitchFamily="34" charset="-128"/>
              </a:rPr>
            </a:br>
            <a:r>
              <a:rPr lang="en-US" sz="1800" kern="0" dirty="0">
                <a:solidFill>
                  <a:srgbClr val="000000"/>
                </a:solidFill>
                <a:ea typeface="Arial Unicode MS" pitchFamily="34" charset="-128"/>
                <a:cs typeface="Arial Unicode MS" pitchFamily="34" charset="-128"/>
              </a:rPr>
              <a:t>for an AMDP</a:t>
            </a:r>
          </a:p>
        </p:txBody>
      </p:sp>
      <p:sp>
        <p:nvSpPr>
          <p:cNvPr id="9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4692" y="6472169"/>
            <a:ext cx="3535694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 &amp; Shubham Singh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75877831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0" y="354"/>
            <a:ext cx="12215092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1026" name="Picture 2" descr="Spider-Man Wallpaper 4K, Marvel Superheroes, Black background, Graphics  CGI, #291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354"/>
            <a:ext cx="12215093" cy="6857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itle 10"/>
          <p:cNvSpPr txBox="1">
            <a:spLocks/>
          </p:cNvSpPr>
          <p:nvPr/>
        </p:nvSpPr>
        <p:spPr>
          <a:xfrm>
            <a:off x="609441" y="274639"/>
            <a:ext cx="10969943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>
                <a:solidFill>
                  <a:schemeClr val="bg1"/>
                </a:solidFill>
                <a:latin typeface="Cooper Black" panose="0208090404030B020404" pitchFamily="18" charset="0"/>
              </a:rPr>
              <a:t>Exercise </a:t>
            </a:r>
            <a:endParaRPr lang="en-US" dirty="0">
              <a:solidFill>
                <a:schemeClr val="bg1"/>
              </a:solidFill>
              <a:latin typeface="Cooper Black" panose="0208090404030B0204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667039" y="1012666"/>
            <a:ext cx="981986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hlinkClick r:id="rId4"/>
              </a:rPr>
              <a:t> AMDP Code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9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4692" y="6472169"/>
            <a:ext cx="3535694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 &amp; Shubham Singh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88929218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Cartoon character and hands question mar vector free download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69" t="9716" r="7444" b="10979"/>
          <a:stretch/>
        </p:blipFill>
        <p:spPr bwMode="auto">
          <a:xfrm>
            <a:off x="8904468" y="836712"/>
            <a:ext cx="3166608" cy="3059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Concept of CDS 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C3D67074-ABBF-4F1F-8F04-07B7C002C1DF}"/>
              </a:ext>
            </a:extLst>
          </p:cNvPr>
          <p:cNvSpPr txBox="1"/>
          <p:nvPr/>
        </p:nvSpPr>
        <p:spPr>
          <a:xfrm>
            <a:off x="261764" y="901592"/>
            <a:ext cx="1173480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</a:rPr>
              <a:t>Can I develop CDS views if my Company is not on HANA?</a:t>
            </a:r>
          </a:p>
          <a:p>
            <a:pPr lvl="1">
              <a:defRPr/>
            </a:pPr>
            <a:r>
              <a:rPr lang="en-US" sz="1800" dirty="0">
                <a:solidFill>
                  <a:schemeClr val="bg1"/>
                </a:solidFill>
                <a:latin typeface="Calibri"/>
              </a:rPr>
              <a:t>Yes, Provided your ABAP system is above NW 7.4 SP6 +.</a:t>
            </a:r>
          </a:p>
          <a:p>
            <a:pPr lvl="1">
              <a:defRPr/>
            </a:pPr>
            <a:r>
              <a:rPr lang="en-US" sz="1800" dirty="0">
                <a:solidFill>
                  <a:schemeClr val="bg1"/>
                </a:solidFill>
                <a:latin typeface="Calibri"/>
              </a:rPr>
              <a:t>You may not get the full potential as you may get when you are on HANA.</a:t>
            </a:r>
          </a:p>
          <a:p>
            <a:pPr lvl="1"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sz="1800" dirty="0">
                <a:solidFill>
                  <a:schemeClr val="bg1"/>
                </a:solidFill>
                <a:latin typeface="Calibri"/>
              </a:rPr>
              <a:t>Are CDS views same as HANA Calculation Views?</a:t>
            </a:r>
          </a:p>
          <a:p>
            <a:pPr lvl="1">
              <a:defRPr/>
            </a:pPr>
            <a:r>
              <a:rPr lang="en-US" sz="1800" dirty="0">
                <a:solidFill>
                  <a:schemeClr val="bg1"/>
                </a:solidFill>
                <a:latin typeface="Calibri"/>
              </a:rPr>
              <a:t>No. HANA Calc view created in HANA Directly, But CDS views are created in ABAP.</a:t>
            </a:r>
          </a:p>
          <a:p>
            <a:pPr lvl="1">
              <a:defRPr/>
            </a:pPr>
            <a:r>
              <a:rPr lang="en-US" sz="1800" dirty="0">
                <a:solidFill>
                  <a:schemeClr val="bg1"/>
                </a:solidFill>
                <a:latin typeface="Calibri"/>
              </a:rPr>
              <a:t>When you activate it generate Runtime object which is a HANA View inside of HANA.</a:t>
            </a:r>
          </a:p>
          <a:p>
            <a:pPr lvl="1">
              <a:defRPr/>
            </a:pPr>
            <a:endParaRPr lang="en-US" sz="1800" dirty="0">
              <a:solidFill>
                <a:schemeClr val="bg1"/>
              </a:solidFill>
              <a:latin typeface="Calibri"/>
            </a:endParaRPr>
          </a:p>
          <a:p>
            <a:pPr marL="342900" indent="-342900">
              <a:buAutoNum type="arabicPeriod" startAt="3"/>
              <a:defRPr/>
            </a:pPr>
            <a:r>
              <a:rPr lang="en-US" sz="1800" dirty="0">
                <a:solidFill>
                  <a:schemeClr val="bg1"/>
                </a:solidFill>
                <a:latin typeface="Calibri"/>
              </a:rPr>
              <a:t>Which system do I code cds views.</a:t>
            </a:r>
          </a:p>
          <a:p>
            <a:pPr lvl="1">
              <a:defRPr/>
            </a:pPr>
            <a:r>
              <a:rPr lang="en-US" sz="1800" dirty="0">
                <a:solidFill>
                  <a:schemeClr val="bg1"/>
                </a:solidFill>
                <a:latin typeface="Calibri"/>
              </a:rPr>
              <a:t>ABAP system only using ADT</a:t>
            </a:r>
          </a:p>
          <a:p>
            <a:pPr lvl="1">
              <a:defRPr/>
            </a:pPr>
            <a:endParaRPr lang="en-US" sz="1800" dirty="0">
              <a:solidFill>
                <a:schemeClr val="bg1"/>
              </a:solidFill>
              <a:latin typeface="Calibri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AutoNum type="arabicPeriod" startAt="4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</a:rPr>
              <a:t>Which is the best way and best practice to implement the CDS views? </a:t>
            </a:r>
            <a:r>
              <a:rPr lang="en-US" sz="1800" dirty="0">
                <a:solidFill>
                  <a:schemeClr val="bg1"/>
                </a:solidFill>
                <a:latin typeface="Calibri"/>
              </a:rPr>
              <a:t>Are there some guidelines on CDS views for S/4HANA?</a:t>
            </a:r>
          </a:p>
          <a:p>
            <a:pPr lvl="1">
              <a:defRPr/>
            </a:pPr>
            <a:r>
              <a:rPr lang="en-US" sz="1800" dirty="0">
                <a:solidFill>
                  <a:schemeClr val="bg1"/>
                </a:solidFill>
                <a:latin typeface="Calibri"/>
              </a:rPr>
              <a:t>You can get good performance with CDS views, there are guidelines which we can use like VDM</a:t>
            </a:r>
          </a:p>
          <a:p>
            <a:pPr marL="342900" indent="-342900">
              <a:buFont typeface="+mj-lt"/>
              <a:buAutoNum type="arabicPeriod" startAt="4"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</a:rPr>
              <a:t>I have heard about </a:t>
            </a:r>
            <a:r>
              <a:rPr lang="en-US" sz="1800" dirty="0">
                <a:solidFill>
                  <a:schemeClr val="bg1"/>
                </a:solidFill>
                <a:latin typeface="Calibri"/>
              </a:rPr>
              <a:t>HANA CDS views also, are these same?</a:t>
            </a:r>
          </a:p>
          <a:p>
            <a:pPr marL="342900" indent="-342900">
              <a:buFont typeface="+mj-lt"/>
              <a:buAutoNum type="arabicPeriod" startAt="4"/>
              <a:defRPr/>
            </a:pPr>
            <a:r>
              <a:rPr lang="en-US" sz="1800" dirty="0">
                <a:solidFill>
                  <a:schemeClr val="bg1"/>
                </a:solidFill>
                <a:latin typeface="Calibri"/>
              </a:rPr>
              <a:t>No. ABAP CDS and HANA CDS are one concept but 2 flavor. </a:t>
            </a:r>
          </a:p>
          <a:p>
            <a:pPr lvl="1">
              <a:defRPr/>
            </a:pPr>
            <a:r>
              <a:rPr lang="en-US" sz="1800" dirty="0">
                <a:solidFill>
                  <a:schemeClr val="bg1"/>
                </a:solidFill>
                <a:latin typeface="Calibri"/>
              </a:rPr>
              <a:t>HANA CDS is used in companies who buys HANA only, they don’t have ABAP system</a:t>
            </a:r>
            <a:r>
              <a:rPr lang="en-US" sz="1800" dirty="0">
                <a:solidFill>
                  <a:schemeClr val="bg1"/>
                </a:solidFill>
              </a:rPr>
              <a:t>. </a:t>
            </a:r>
            <a:r>
              <a:rPr lang="en-US" sz="1800" dirty="0">
                <a:solidFill>
                  <a:schemeClr val="bg1"/>
                </a:solidFill>
                <a:hlinkClick r:id="rId4"/>
              </a:rPr>
              <a:t>https://</a:t>
            </a:r>
            <a:r>
              <a:rPr lang="en-US" sz="1800" dirty="0" smtClean="0">
                <a:solidFill>
                  <a:schemeClr val="bg1"/>
                </a:solidFill>
                <a:hlinkClick r:id="rId4"/>
              </a:rPr>
              <a:t>www.youtube.com/watch?v=rTsAg_OGh-A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4692" y="6472169"/>
            <a:ext cx="3535694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 &amp; Shubham Singh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13191043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>
          <a:blip xmlns:r="http://schemas.openxmlformats.org/officeDocument/2006/relationships" r:embed="rId1"/>
          <a:stretch>
            <a:fillRect/>
          </a:stretch>
        </a:blip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9312</TotalTime>
  <Words>1210</Words>
  <Application>Microsoft Office PowerPoint</Application>
  <PresentationFormat>Custom</PresentationFormat>
  <Paragraphs>233</Paragraphs>
  <Slides>16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9" baseType="lpstr">
      <vt:lpstr>Arial Unicode MS</vt:lpstr>
      <vt:lpstr>Arial</vt:lpstr>
      <vt:lpstr>Arial Black</vt:lpstr>
      <vt:lpstr>Arial Bold</vt:lpstr>
      <vt:lpstr>Calibri</vt:lpstr>
      <vt:lpstr>Cooper Black</vt:lpstr>
      <vt:lpstr>Courier New</vt:lpstr>
      <vt:lpstr>Open Sans</vt:lpstr>
      <vt:lpstr>Patua One</vt:lpstr>
      <vt:lpstr>Segoe UI</vt:lpstr>
      <vt:lpstr>Segoe UI Bold</vt:lpstr>
      <vt:lpstr>Wingdings</vt:lpstr>
      <vt:lpstr>Office Theme</vt:lpstr>
      <vt:lpstr>ABAP on Hana s/4 Hana Training</vt:lpstr>
      <vt:lpstr>Agenda – Day 10</vt:lpstr>
      <vt:lpstr>Procedure Proxy </vt:lpstr>
      <vt:lpstr>What is AMDP </vt:lpstr>
      <vt:lpstr>How to Create AMDP</vt:lpstr>
      <vt:lpstr>ABAP Managed Data Procedure</vt:lpstr>
      <vt:lpstr>Integration of Database Procedures into ABAP</vt:lpstr>
      <vt:lpstr>PowerPoint Presentation</vt:lpstr>
      <vt:lpstr>Concept of CDS </vt:lpstr>
      <vt:lpstr>Concept of CDS </vt:lpstr>
      <vt:lpstr>Concept of CDS 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CAPM Efficient Frontier Curve for PowerPoint</dc:title>
  <dc:creator>Julian</dc:creator>
  <cp:lastModifiedBy>sc</cp:lastModifiedBy>
  <cp:revision>266</cp:revision>
  <dcterms:created xsi:type="dcterms:W3CDTF">2013-09-12T13:05:01Z</dcterms:created>
  <dcterms:modified xsi:type="dcterms:W3CDTF">2021-10-28T15:01:39Z</dcterms:modified>
</cp:coreProperties>
</file>